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86" r:id="rId2"/>
    <p:sldId id="278" r:id="rId3"/>
    <p:sldId id="279" r:id="rId4"/>
    <p:sldId id="267" r:id="rId5"/>
    <p:sldId id="289" r:id="rId6"/>
    <p:sldId id="280" r:id="rId7"/>
    <p:sldId id="281" r:id="rId8"/>
    <p:sldId id="266" r:id="rId9"/>
    <p:sldId id="287" r:id="rId10"/>
    <p:sldId id="282" r:id="rId11"/>
    <p:sldId id="268" r:id="rId12"/>
    <p:sldId id="269" r:id="rId13"/>
    <p:sldId id="270" r:id="rId14"/>
    <p:sldId id="271" r:id="rId15"/>
    <p:sldId id="288" r:id="rId16"/>
    <p:sldId id="259" r:id="rId17"/>
    <p:sldId id="261" r:id="rId18"/>
    <p:sldId id="262" r:id="rId19"/>
    <p:sldId id="290" r:id="rId20"/>
    <p:sldId id="291" r:id="rId21"/>
    <p:sldId id="292" r:id="rId22"/>
    <p:sldId id="29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73" autoAdjust="0"/>
  </p:normalViewPr>
  <p:slideViewPr>
    <p:cSldViewPr>
      <p:cViewPr varScale="1">
        <p:scale>
          <a:sx n="108" d="100"/>
          <a:sy n="108" d="100"/>
        </p:scale>
        <p:origin x="1914" y="108"/>
      </p:cViewPr>
      <p:guideLst>
        <p:guide orient="horz" pos="2160"/>
        <p:guide pos="2880"/>
      </p:guideLst>
    </p:cSldViewPr>
  </p:slideViewPr>
  <p:outlineViewPr>
    <p:cViewPr>
      <p:scale>
        <a:sx n="33" d="100"/>
        <a:sy n="33" d="100"/>
      </p:scale>
      <p:origin x="0" y="7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AE35D57-A854-4CEF-BE0E-88D00C3E2B07}" type="datetimeFigureOut">
              <a:rPr lang="en-US" smtClean="0"/>
              <a:t>10/26/2017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C360C3-F955-4342-9888-DE929E52A2EB}" type="slidenum">
              <a:rPr lang="en-US" smtClean="0"/>
              <a:t>‹#›</a:t>
            </a:fld>
            <a:endParaRPr lang="en-US"/>
          </a:p>
        </p:txBody>
      </p:sp>
    </p:spTree>
    <p:extLst>
      <p:ext uri="{BB962C8B-B14F-4D97-AF65-F5344CB8AC3E}">
        <p14:creationId xmlns:p14="http://schemas.microsoft.com/office/powerpoint/2010/main" val="3256537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490182E-227C-4C69-B3DF-3A10355E710A}" type="datetimeFigureOut">
              <a:rPr lang="en-US" smtClean="0"/>
              <a:t>10/26/2017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4F2D22-2A75-416C-809F-5B2E3119346A}" type="slidenum">
              <a:rPr lang="en-US" smtClean="0"/>
              <a:t>‹#›</a:t>
            </a:fld>
            <a:endParaRPr lang="en-US"/>
          </a:p>
        </p:txBody>
      </p:sp>
    </p:spTree>
    <p:extLst>
      <p:ext uri="{BB962C8B-B14F-4D97-AF65-F5344CB8AC3E}">
        <p14:creationId xmlns:p14="http://schemas.microsoft.com/office/powerpoint/2010/main" val="92136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5E0DF-C9D9-4E4A-AF07-28625DB51CFD}" type="slidenum">
              <a:rPr lang="en-US"/>
              <a:pPr/>
              <a:t>19</a:t>
            </a:fld>
            <a:endParaRPr lang="en-US"/>
          </a:p>
        </p:txBody>
      </p:sp>
      <p:sp>
        <p:nvSpPr>
          <p:cNvPr id="1234946" name="Rectangle 2"/>
          <p:cNvSpPr>
            <a:spLocks noGrp="1" noRot="1" noChangeAspect="1" noChangeArrowheads="1" noTextEdit="1"/>
          </p:cNvSpPr>
          <p:nvPr>
            <p:ph type="sldImg"/>
          </p:nvPr>
        </p:nvSpPr>
        <p:spPr>
          <a:ln/>
        </p:spPr>
      </p:sp>
      <p:sp>
        <p:nvSpPr>
          <p:cNvPr id="1234947" name="Rectangle 3"/>
          <p:cNvSpPr>
            <a:spLocks noGrp="1" noChangeArrowheads="1"/>
          </p:cNvSpPr>
          <p:nvPr>
            <p:ph type="body" idx="1"/>
          </p:nvPr>
        </p:nvSpPr>
        <p:spPr/>
        <p:txBody>
          <a:bodyPr/>
          <a:lstStyle/>
          <a:p>
            <a:pPr>
              <a:buFontTx/>
              <a:buChar char="•"/>
            </a:pPr>
            <a:endParaRPr lang="en-US" dirty="0"/>
          </a:p>
        </p:txBody>
      </p:sp>
    </p:spTree>
    <p:extLst>
      <p:ext uri="{BB962C8B-B14F-4D97-AF65-F5344CB8AC3E}">
        <p14:creationId xmlns:p14="http://schemas.microsoft.com/office/powerpoint/2010/main" val="30966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C04BB-DF92-48E3-87B6-3BBA16D0B2CF}" type="slidenum">
              <a:rPr lang="en-US"/>
              <a:pPr/>
              <a:t>20</a:t>
            </a:fld>
            <a:endParaRPr lang="en-US"/>
          </a:p>
        </p:txBody>
      </p:sp>
      <p:sp>
        <p:nvSpPr>
          <p:cNvPr id="1348610" name="Rectangle 2"/>
          <p:cNvSpPr>
            <a:spLocks noGrp="1" noRot="1" noChangeAspect="1" noChangeArrowheads="1" noTextEdit="1"/>
          </p:cNvSpPr>
          <p:nvPr>
            <p:ph type="sldImg"/>
          </p:nvPr>
        </p:nvSpPr>
        <p:spPr>
          <a:ln/>
        </p:spPr>
      </p:sp>
      <p:sp>
        <p:nvSpPr>
          <p:cNvPr id="1348611" name="Rectangle 3"/>
          <p:cNvSpPr>
            <a:spLocks noGrp="1" noChangeArrowheads="1"/>
          </p:cNvSpPr>
          <p:nvPr>
            <p:ph type="body" idx="1"/>
          </p:nvPr>
        </p:nvSpPr>
        <p:spPr/>
        <p:txBody>
          <a:bodyPr/>
          <a:lstStyle/>
          <a:p>
            <a:pPr>
              <a:buFontTx/>
              <a:buChar char="•"/>
            </a:pPr>
            <a:endParaRPr lang="en-US" dirty="0"/>
          </a:p>
        </p:txBody>
      </p:sp>
    </p:spTree>
    <p:extLst>
      <p:ext uri="{BB962C8B-B14F-4D97-AF65-F5344CB8AC3E}">
        <p14:creationId xmlns:p14="http://schemas.microsoft.com/office/powerpoint/2010/main" val="85254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AAC250B-5B2B-481A-9A5C-ACDFA762F31C}" type="datetimeFigureOut">
              <a:rPr lang="en-US" smtClean="0"/>
              <a:t>10/26/2017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A113F1F-AA17-4B2A-9D94-9DFC254B099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AC250B-5B2B-481A-9A5C-ACDFA762F31C}"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13F1F-AA17-4B2A-9D94-9DFC254B09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AC250B-5B2B-481A-9A5C-ACDFA762F31C}"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13F1F-AA17-4B2A-9D94-9DFC254B09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AC250B-5B2B-481A-9A5C-ACDFA762F31C}"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13F1F-AA17-4B2A-9D94-9DFC254B09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AAC250B-5B2B-481A-9A5C-ACDFA762F31C}"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13F1F-AA17-4B2A-9D94-9DFC254B099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AAC250B-5B2B-481A-9A5C-ACDFA762F31C}"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13F1F-AA17-4B2A-9D94-9DFC254B099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AAC250B-5B2B-481A-9A5C-ACDFA762F31C}"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13F1F-AA17-4B2A-9D94-9DFC254B09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BAAC250B-5B2B-481A-9A5C-ACDFA762F31C}"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13F1F-AA17-4B2A-9D94-9DFC254B09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C250B-5B2B-481A-9A5C-ACDFA762F31C}"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13F1F-AA17-4B2A-9D94-9DFC254B09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AAC250B-5B2B-481A-9A5C-ACDFA762F31C}"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13F1F-AA17-4B2A-9D94-9DFC254B09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AAC250B-5B2B-481A-9A5C-ACDFA762F31C}"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A113F1F-AA17-4B2A-9D94-9DFC254B099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AAC250B-5B2B-481A-9A5C-ACDFA762F31C}" type="datetimeFigureOut">
              <a:rPr lang="en-US" smtClean="0"/>
              <a:t>10/26/2017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113F1F-AA17-4B2A-9D94-9DFC254B099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hyperlink" Target="http://www.nrcs.usda.gov/wps/portal/nrcs/detailfull/national/air/?&amp;cid=stelprdb1044982" TargetMode="Externa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www.nrcs.usda.gov/technical/energy/index.html" TargetMode="Externa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1371600"/>
            <a:ext cx="8610600" cy="1828800"/>
          </a:xfrm>
        </p:spPr>
        <p:txBody>
          <a:bodyPr>
            <a:normAutofit/>
          </a:bodyPr>
          <a:lstStyle/>
          <a:p>
            <a:pPr algn="r"/>
            <a:r>
              <a:rPr lang="en-US" sz="3600" dirty="0"/>
              <a:t>Natural Resources Conservation Service </a:t>
            </a:r>
            <a:br>
              <a:rPr lang="en-US" sz="3600" dirty="0"/>
            </a:br>
            <a:r>
              <a:rPr lang="en-US" sz="3600" dirty="0"/>
              <a:t>in San Joaquin County</a:t>
            </a:r>
          </a:p>
        </p:txBody>
      </p:sp>
      <p:sp>
        <p:nvSpPr>
          <p:cNvPr id="3" name="Subtitle 2"/>
          <p:cNvSpPr>
            <a:spLocks noGrp="1"/>
          </p:cNvSpPr>
          <p:nvPr>
            <p:ph type="subTitle" idx="4294967295"/>
          </p:nvPr>
        </p:nvSpPr>
        <p:spPr>
          <a:xfrm>
            <a:off x="6400800" y="3228975"/>
            <a:ext cx="2743200" cy="1752600"/>
          </a:xfrm>
        </p:spPr>
        <p:txBody>
          <a:bodyPr>
            <a:normAutofit fontScale="70000" lnSpcReduction="20000"/>
          </a:bodyPr>
          <a:lstStyle/>
          <a:p>
            <a:pPr marL="0" indent="0">
              <a:buNone/>
            </a:pPr>
            <a:endParaRPr lang="en-US" dirty="0"/>
          </a:p>
          <a:p>
            <a:pPr marL="0" indent="0">
              <a:buNone/>
            </a:pPr>
            <a:endParaRPr lang="en-US" dirty="0"/>
          </a:p>
          <a:p>
            <a:pPr marL="0" indent="0">
              <a:buNone/>
            </a:pPr>
            <a:endParaRPr lang="en-US" dirty="0"/>
          </a:p>
          <a:p>
            <a:pPr marL="0" indent="0">
              <a:buNone/>
            </a:pPr>
            <a:r>
              <a:rPr lang="en-US" dirty="0">
                <a:latin typeface="+mj-lt"/>
              </a:rPr>
              <a:t>Ora Van Steyn</a:t>
            </a:r>
          </a:p>
          <a:p>
            <a:pPr marL="0" indent="0">
              <a:buNone/>
            </a:pPr>
            <a:r>
              <a:rPr lang="en-US" dirty="0">
                <a:latin typeface="+mj-lt"/>
              </a:rPr>
              <a:t>District Conservationist</a:t>
            </a:r>
          </a:p>
          <a:p>
            <a:pPr marL="0" indent="0">
              <a:buNone/>
            </a:pPr>
            <a:r>
              <a:rPr lang="en-US" dirty="0">
                <a:latin typeface="+mj-lt"/>
              </a:rPr>
              <a:t>10/24/17</a:t>
            </a:r>
          </a:p>
        </p:txBody>
      </p:sp>
      <p:pic>
        <p:nvPicPr>
          <p:cNvPr id="4" name="Picture 9" descr="dropV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381000" y="5791200"/>
            <a:ext cx="3311525" cy="762000"/>
          </a:xfrm>
          <a:prstGeom prst="rect">
            <a:avLst/>
          </a:prstGeom>
          <a:noFill/>
          <a:ln w="9525" algn="in">
            <a:noFill/>
            <a:miter lim="800000"/>
            <a:headEnd/>
            <a:tailEnd/>
          </a:ln>
        </p:spPr>
      </p:pic>
    </p:spTree>
    <p:extLst>
      <p:ext uri="{BB962C8B-B14F-4D97-AF65-F5344CB8AC3E}">
        <p14:creationId xmlns:p14="http://schemas.microsoft.com/office/powerpoint/2010/main" val="402854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landscapedesign.co.nz/wp-content/uploads/2008/12/water-drop-picture.jpg"/>
          <p:cNvPicPr>
            <a:picLocks noChangeAspect="1" noChangeArrowheads="1"/>
          </p:cNvPicPr>
          <p:nvPr/>
        </p:nvPicPr>
        <p:blipFill>
          <a:blip r:embed="rId2" cstate="print"/>
          <a:srcRect/>
          <a:stretch>
            <a:fillRect/>
          </a:stretch>
        </p:blipFill>
        <p:spPr bwMode="auto">
          <a:xfrm>
            <a:off x="533400" y="990600"/>
            <a:ext cx="4691063" cy="3124200"/>
          </a:xfrm>
          <a:prstGeom prst="rect">
            <a:avLst/>
          </a:prstGeom>
          <a:noFill/>
          <a:ln w="9525">
            <a:noFill/>
            <a:miter lim="800000"/>
            <a:headEnd/>
            <a:tailEnd/>
          </a:ln>
        </p:spPr>
      </p:pic>
      <p:sp>
        <p:nvSpPr>
          <p:cNvPr id="3" name="Title 1"/>
          <p:cNvSpPr txBox="1">
            <a:spLocks/>
          </p:cNvSpPr>
          <p:nvPr/>
        </p:nvSpPr>
        <p:spPr>
          <a:xfrm>
            <a:off x="2519" y="457200"/>
            <a:ext cx="8839200" cy="838200"/>
          </a:xfrm>
          <a:prstGeom prst="rect">
            <a:avLst/>
          </a:prstGeom>
        </p:spPr>
        <p:txBody>
          <a:bodyPr>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lvl="1" algn="ctr">
              <a:defRPr/>
            </a:pPr>
            <a:r>
              <a:rPr lang="en-US" sz="5300" b="1" kern="0" dirty="0">
                <a:solidFill>
                  <a:srgbClr val="005DA2"/>
                </a:solidFill>
                <a:latin typeface="+mj-lt"/>
                <a:cs typeface="Times New Roman" pitchFamily="18" charset="0"/>
              </a:rPr>
              <a:t>Water</a:t>
            </a:r>
            <a:br>
              <a:rPr lang="en-US" sz="2600" b="1" kern="0" dirty="0">
                <a:solidFill>
                  <a:sysClr val="windowText" lastClr="000000"/>
                </a:solidFill>
              </a:rPr>
            </a:br>
            <a:endParaRPr lang="en-US" kern="0" dirty="0">
              <a:solidFill>
                <a:sysClr val="windowText" lastClr="000000"/>
              </a:solidFill>
            </a:endParaRPr>
          </a:p>
        </p:txBody>
      </p:sp>
      <p:sp>
        <p:nvSpPr>
          <p:cNvPr id="4" name="Content Placeholder 2"/>
          <p:cNvSpPr txBox="1">
            <a:spLocks/>
          </p:cNvSpPr>
          <p:nvPr/>
        </p:nvSpPr>
        <p:spPr>
          <a:xfrm>
            <a:off x="-9446" y="1513924"/>
            <a:ext cx="6019800" cy="266700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2">
              <a:lnSpc>
                <a:spcPct val="90000"/>
              </a:lnSpc>
              <a:buFont typeface="Wingdings 2"/>
              <a:buNone/>
              <a:defRPr/>
            </a:pPr>
            <a:r>
              <a:rPr lang="en-US" b="1" dirty="0">
                <a:solidFill>
                  <a:schemeClr val="tx1">
                    <a:lumMod val="95000"/>
                    <a:lumOff val="5000"/>
                  </a:schemeClr>
                </a:solidFill>
              </a:rPr>
              <a:t>  </a:t>
            </a:r>
            <a:r>
              <a:rPr lang="en-US" b="1" dirty="0">
                <a:solidFill>
                  <a:schemeClr val="tx1">
                    <a:lumMod val="95000"/>
                    <a:lumOff val="5000"/>
                  </a:schemeClr>
                </a:solidFill>
                <a:latin typeface="+mj-lt"/>
              </a:rPr>
              <a:t>Quantity</a:t>
            </a:r>
            <a:r>
              <a:rPr lang="en-US" dirty="0">
                <a:solidFill>
                  <a:schemeClr val="tx1">
                    <a:lumMod val="95000"/>
                    <a:lumOff val="5000"/>
                  </a:schemeClr>
                </a:solidFill>
                <a:latin typeface="+mj-lt"/>
              </a:rPr>
              <a:t> </a:t>
            </a:r>
          </a:p>
          <a:p>
            <a:pPr lvl="3">
              <a:lnSpc>
                <a:spcPct val="90000"/>
              </a:lnSpc>
              <a:buFont typeface="Wingdings 2"/>
              <a:buChar char=""/>
              <a:defRPr/>
            </a:pPr>
            <a:r>
              <a:rPr lang="en-US" sz="2400" dirty="0">
                <a:latin typeface="+mj-lt"/>
              </a:rPr>
              <a:t>Infrastructure</a:t>
            </a:r>
          </a:p>
          <a:p>
            <a:pPr lvl="3">
              <a:lnSpc>
                <a:spcPct val="90000"/>
              </a:lnSpc>
              <a:buFont typeface="Wingdings 2"/>
              <a:buChar char=""/>
              <a:defRPr/>
            </a:pPr>
            <a:r>
              <a:rPr lang="en-US" sz="2400" dirty="0">
                <a:latin typeface="+mj-lt"/>
              </a:rPr>
              <a:t>Water rights</a:t>
            </a:r>
          </a:p>
          <a:p>
            <a:pPr lvl="2">
              <a:lnSpc>
                <a:spcPct val="90000"/>
              </a:lnSpc>
              <a:buFont typeface="Wingdings 2"/>
              <a:buNone/>
              <a:defRPr/>
            </a:pPr>
            <a:r>
              <a:rPr lang="en-US" b="1" dirty="0">
                <a:latin typeface="+mj-lt"/>
              </a:rPr>
              <a:t>  Quality</a:t>
            </a:r>
            <a:r>
              <a:rPr lang="en-US" dirty="0">
                <a:latin typeface="+mj-lt"/>
              </a:rPr>
              <a:t> </a:t>
            </a:r>
          </a:p>
          <a:p>
            <a:pPr lvl="3">
              <a:lnSpc>
                <a:spcPct val="90000"/>
              </a:lnSpc>
              <a:buFont typeface="Wingdings 2"/>
              <a:buChar char=""/>
              <a:defRPr/>
            </a:pPr>
            <a:r>
              <a:rPr lang="en-US" sz="2400" dirty="0">
                <a:latin typeface="+mj-lt"/>
              </a:rPr>
              <a:t>Surface</a:t>
            </a:r>
          </a:p>
          <a:p>
            <a:pPr lvl="3">
              <a:lnSpc>
                <a:spcPct val="90000"/>
              </a:lnSpc>
              <a:buFont typeface="Wingdings 2"/>
              <a:buChar char=""/>
              <a:defRPr/>
            </a:pPr>
            <a:r>
              <a:rPr lang="en-US" sz="2400" dirty="0">
                <a:latin typeface="+mj-lt"/>
              </a:rPr>
              <a:t>Ground Water</a:t>
            </a:r>
          </a:p>
        </p:txBody>
      </p:sp>
      <p:sp>
        <p:nvSpPr>
          <p:cNvPr id="5" name="TextBox 4"/>
          <p:cNvSpPr txBox="1">
            <a:spLocks noChangeArrowheads="1"/>
          </p:cNvSpPr>
          <p:nvPr/>
        </p:nvSpPr>
        <p:spPr bwMode="auto">
          <a:xfrm>
            <a:off x="381000" y="4495800"/>
            <a:ext cx="5715000" cy="1661993"/>
          </a:xfrm>
          <a:prstGeom prst="rect">
            <a:avLst/>
          </a:prstGeom>
          <a:solidFill>
            <a:schemeClr val="bg1"/>
          </a:solidFill>
          <a:ln w="9525">
            <a:noFill/>
            <a:miter lim="800000"/>
            <a:headEnd/>
            <a:tailEnd/>
          </a:ln>
        </p:spPr>
        <p:txBody>
          <a:bodyPr lIns="91440" tIns="0" rIns="91440" bIns="0">
            <a:spAutoFit/>
          </a:bodyPr>
          <a:lstStyle/>
          <a:p>
            <a:pPr eaLnBrk="0" hangingPunct="0">
              <a:spcBef>
                <a:spcPts val="0"/>
              </a:spcBef>
              <a:spcAft>
                <a:spcPts val="0"/>
              </a:spcAft>
            </a:pPr>
            <a:r>
              <a:rPr lang="en-US" b="1" dirty="0">
                <a:solidFill>
                  <a:schemeClr val="bg2">
                    <a:lumMod val="50000"/>
                  </a:schemeClr>
                </a:solidFill>
                <a:latin typeface="+mj-lt"/>
              </a:rPr>
              <a:t>Have you…</a:t>
            </a:r>
          </a:p>
          <a:p>
            <a:pPr eaLnBrk="0" hangingPunct="0">
              <a:spcBef>
                <a:spcPts val="0"/>
              </a:spcBef>
              <a:spcAft>
                <a:spcPts val="0"/>
              </a:spcAft>
              <a:buFont typeface="Arial" pitchFamily="34" charset="0"/>
              <a:buChar char="•"/>
            </a:pPr>
            <a:r>
              <a:rPr lang="en-US" b="1" dirty="0">
                <a:solidFill>
                  <a:schemeClr val="bg2">
                    <a:lumMod val="50000"/>
                  </a:schemeClr>
                </a:solidFill>
                <a:latin typeface="+mj-lt"/>
              </a:rPr>
              <a:t>had a pump efficiency test?</a:t>
            </a:r>
          </a:p>
          <a:p>
            <a:pPr eaLnBrk="0" hangingPunct="0">
              <a:spcBef>
                <a:spcPts val="0"/>
              </a:spcBef>
              <a:spcAft>
                <a:spcPts val="0"/>
              </a:spcAft>
              <a:buFont typeface="Arial" pitchFamily="34" charset="0"/>
              <a:buChar char="•"/>
            </a:pPr>
            <a:r>
              <a:rPr lang="en-US" b="1" dirty="0">
                <a:solidFill>
                  <a:schemeClr val="bg2">
                    <a:lumMod val="50000"/>
                  </a:schemeClr>
                </a:solidFill>
                <a:latin typeface="+mj-lt"/>
              </a:rPr>
              <a:t>considered water savings irrigation systems?</a:t>
            </a:r>
          </a:p>
          <a:p>
            <a:pPr eaLnBrk="0" hangingPunct="0">
              <a:spcBef>
                <a:spcPts val="0"/>
              </a:spcBef>
              <a:spcAft>
                <a:spcPts val="0"/>
              </a:spcAft>
              <a:buFont typeface="Arial" pitchFamily="34" charset="0"/>
              <a:buChar char="•"/>
            </a:pPr>
            <a:r>
              <a:rPr lang="en-US" b="1" dirty="0">
                <a:solidFill>
                  <a:schemeClr val="bg2">
                    <a:lumMod val="50000"/>
                  </a:schemeClr>
                </a:solidFill>
                <a:latin typeface="+mj-lt"/>
              </a:rPr>
              <a:t>incorporated flow meters and backflow valves?</a:t>
            </a:r>
          </a:p>
          <a:p>
            <a:pPr eaLnBrk="0" hangingPunct="0">
              <a:spcBef>
                <a:spcPts val="0"/>
              </a:spcBef>
              <a:spcAft>
                <a:spcPts val="0"/>
              </a:spcAft>
              <a:buFont typeface="Arial" pitchFamily="34" charset="0"/>
              <a:buChar char="•"/>
            </a:pPr>
            <a:r>
              <a:rPr lang="en-US" b="1" dirty="0">
                <a:solidFill>
                  <a:schemeClr val="bg2">
                    <a:lumMod val="50000"/>
                  </a:schemeClr>
                </a:solidFill>
                <a:latin typeface="+mj-lt"/>
              </a:rPr>
              <a:t>had runoff issues?</a:t>
            </a:r>
            <a:endParaRPr lang="en-US" dirty="0">
              <a:solidFill>
                <a:schemeClr val="bg2">
                  <a:lumMod val="50000"/>
                </a:schemeClr>
              </a:solidFill>
              <a:latin typeface="+mj-lt"/>
            </a:endParaRPr>
          </a:p>
          <a:p>
            <a:pPr eaLnBrk="0" hangingPunct="0">
              <a:spcBef>
                <a:spcPts val="0"/>
              </a:spcBef>
              <a:spcAft>
                <a:spcPts val="0"/>
              </a:spcAft>
              <a:buFont typeface="Arial" pitchFamily="34" charset="0"/>
              <a:buChar char="•"/>
            </a:pPr>
            <a:r>
              <a:rPr lang="en-US" b="1" dirty="0">
                <a:solidFill>
                  <a:schemeClr val="bg2">
                    <a:lumMod val="50000"/>
                  </a:schemeClr>
                </a:solidFill>
                <a:latin typeface="+mj-lt"/>
              </a:rPr>
              <a:t>ground water issues?</a:t>
            </a:r>
          </a:p>
        </p:txBody>
      </p:sp>
      <p:pic>
        <p:nvPicPr>
          <p:cNvPr id="6" name="Picture 6"/>
          <p:cNvPicPr>
            <a:picLocks noChangeAspect="1" noChangeArrowheads="1"/>
          </p:cNvPicPr>
          <p:nvPr/>
        </p:nvPicPr>
        <p:blipFill>
          <a:blip r:embed="rId3" cstate="print"/>
          <a:srcRect/>
          <a:stretch>
            <a:fillRect/>
          </a:stretch>
        </p:blipFill>
        <p:spPr bwMode="auto">
          <a:xfrm>
            <a:off x="4876800" y="1143000"/>
            <a:ext cx="4114800" cy="2379663"/>
          </a:xfrm>
          <a:prstGeom prst="rect">
            <a:avLst/>
          </a:prstGeom>
          <a:noFill/>
          <a:ln w="9525">
            <a:noFill/>
            <a:miter lim="800000"/>
            <a:headEnd/>
            <a:tailEnd/>
          </a:ln>
        </p:spPr>
      </p:pic>
      <p:sp>
        <p:nvSpPr>
          <p:cNvPr id="7" name="TextBox 9"/>
          <p:cNvSpPr txBox="1">
            <a:spLocks noChangeArrowheads="1"/>
          </p:cNvSpPr>
          <p:nvPr/>
        </p:nvSpPr>
        <p:spPr bwMode="auto">
          <a:xfrm>
            <a:off x="6324600" y="3505200"/>
            <a:ext cx="1657350" cy="215900"/>
          </a:xfrm>
          <a:prstGeom prst="rect">
            <a:avLst/>
          </a:prstGeom>
          <a:noFill/>
          <a:ln w="9525">
            <a:noFill/>
            <a:miter lim="800000"/>
            <a:headEnd/>
            <a:tailEnd/>
          </a:ln>
        </p:spPr>
        <p:txBody>
          <a:bodyPr wrap="none">
            <a:spAutoFit/>
          </a:bodyPr>
          <a:lstStyle/>
          <a:p>
            <a:pPr eaLnBrk="0" hangingPunct="0"/>
            <a:r>
              <a:rPr lang="en-US" sz="800"/>
              <a:t>From Rain Bird Tech Spec L383</a:t>
            </a:r>
          </a:p>
        </p:txBody>
      </p:sp>
      <p:cxnSp>
        <p:nvCxnSpPr>
          <p:cNvPr id="8" name="Straight Arrow Connector 7"/>
          <p:cNvCxnSpPr/>
          <p:nvPr/>
        </p:nvCxnSpPr>
        <p:spPr>
          <a:xfrm rot="5400000" flipH="1" flipV="1">
            <a:off x="5029200" y="3505200"/>
            <a:ext cx="1371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43400" y="3733800"/>
            <a:ext cx="4722813" cy="646113"/>
          </a:xfrm>
          <a:prstGeom prst="rect">
            <a:avLst/>
          </a:prstGeom>
          <a:solidFill>
            <a:srgbClr val="92D050"/>
          </a:solidFill>
        </p:spPr>
        <p:txBody>
          <a:bodyPr wrap="none">
            <a:spAutoFit/>
          </a:bodyPr>
          <a:lstStyle/>
          <a:p>
            <a:pPr eaLnBrk="0" hangingPunct="0">
              <a:defRPr/>
            </a:pPr>
            <a:r>
              <a:rPr lang="en-US" b="1" dirty="0"/>
              <a:t>Excessive Watering </a:t>
            </a:r>
            <a:r>
              <a:rPr lang="en-US" dirty="0"/>
              <a:t>= waste of water </a:t>
            </a:r>
          </a:p>
          <a:p>
            <a:pPr eaLnBrk="0" hangingPunct="0">
              <a:defRPr/>
            </a:pPr>
            <a:r>
              <a:rPr lang="en-US" b="1" dirty="0">
                <a:solidFill>
                  <a:schemeClr val="tx1">
                    <a:lumMod val="95000"/>
                    <a:lumOff val="5000"/>
                  </a:schemeClr>
                </a:solidFill>
              </a:rPr>
              <a:t>            </a:t>
            </a:r>
            <a:r>
              <a:rPr lang="en-US" i="1" dirty="0">
                <a:solidFill>
                  <a:schemeClr val="tx1">
                    <a:lumMod val="95000"/>
                    <a:lumOff val="5000"/>
                  </a:schemeClr>
                </a:solidFill>
              </a:rPr>
              <a:t> AND              </a:t>
            </a:r>
            <a:r>
              <a:rPr lang="en-US" dirty="0"/>
              <a:t>= waste of your money</a:t>
            </a:r>
          </a:p>
        </p:txBody>
      </p:sp>
      <p:pic>
        <p:nvPicPr>
          <p:cNvPr id="10" name="Picture 3" descr="S:\Service_Center\NRCS\Sonya Miller\2011 8 field Inspections Water Conservationinspections\2011 8 Costa Ag T337 .JPG"/>
          <p:cNvPicPr>
            <a:picLocks noChangeAspect="1" noChangeArrowheads="1"/>
          </p:cNvPicPr>
          <p:nvPr/>
        </p:nvPicPr>
        <p:blipFill>
          <a:blip r:embed="rId4" cstate="print"/>
          <a:srcRect/>
          <a:stretch>
            <a:fillRect/>
          </a:stretch>
        </p:blipFill>
        <p:spPr bwMode="auto">
          <a:xfrm>
            <a:off x="6019800" y="4800600"/>
            <a:ext cx="2833688" cy="1752600"/>
          </a:xfrm>
          <a:prstGeom prst="rect">
            <a:avLst/>
          </a:prstGeom>
          <a:noFill/>
          <a:ln w="9525">
            <a:noFill/>
            <a:miter lim="800000"/>
            <a:headEnd/>
            <a:tailEnd/>
          </a:ln>
        </p:spPr>
      </p:pic>
    </p:spTree>
    <p:extLst>
      <p:ext uri="{BB962C8B-B14F-4D97-AF65-F5344CB8AC3E}">
        <p14:creationId xmlns:p14="http://schemas.microsoft.com/office/powerpoint/2010/main" val="121154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olcomhouse.com/images/Air_pollution_pathways_textbox.gif"/>
          <p:cNvPicPr>
            <a:picLocks noChangeAspect="1" noChangeArrowheads="1"/>
          </p:cNvPicPr>
          <p:nvPr/>
        </p:nvPicPr>
        <p:blipFill>
          <a:blip r:embed="rId2" cstate="print"/>
          <a:srcRect/>
          <a:stretch>
            <a:fillRect/>
          </a:stretch>
        </p:blipFill>
        <p:spPr bwMode="auto">
          <a:xfrm>
            <a:off x="1143000" y="1295400"/>
            <a:ext cx="6362700" cy="3695700"/>
          </a:xfrm>
          <a:prstGeom prst="rect">
            <a:avLst/>
          </a:prstGeom>
          <a:noFill/>
          <a:ln w="9525">
            <a:noFill/>
            <a:miter lim="800000"/>
            <a:headEnd/>
            <a:tailEnd/>
          </a:ln>
        </p:spPr>
      </p:pic>
      <p:sp>
        <p:nvSpPr>
          <p:cNvPr id="3" name="Title 1"/>
          <p:cNvSpPr txBox="1">
            <a:spLocks/>
          </p:cNvSpPr>
          <p:nvPr/>
        </p:nvSpPr>
        <p:spPr>
          <a:xfrm>
            <a:off x="0" y="381000"/>
            <a:ext cx="8686800" cy="8382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sz="4400" b="1" dirty="0">
                <a:solidFill>
                  <a:srgbClr val="0070C0"/>
                </a:solidFill>
              </a:rPr>
              <a:t>Air</a:t>
            </a:r>
          </a:p>
        </p:txBody>
      </p:sp>
      <p:sp>
        <p:nvSpPr>
          <p:cNvPr id="4" name="TextBox 4"/>
          <p:cNvSpPr txBox="1">
            <a:spLocks noChangeArrowheads="1"/>
          </p:cNvSpPr>
          <p:nvPr/>
        </p:nvSpPr>
        <p:spPr bwMode="auto">
          <a:xfrm>
            <a:off x="152400" y="4800600"/>
            <a:ext cx="4072590" cy="1754326"/>
          </a:xfrm>
          <a:prstGeom prst="rect">
            <a:avLst/>
          </a:prstGeom>
          <a:solidFill>
            <a:schemeClr val="bg1"/>
          </a:solidFill>
          <a:ln w="9525">
            <a:noFill/>
            <a:miter lim="800000"/>
            <a:headEnd/>
            <a:tailEnd/>
          </a:ln>
        </p:spPr>
        <p:txBody>
          <a:bodyPr wrap="none">
            <a:spAutoFit/>
          </a:bodyPr>
          <a:lstStyle/>
          <a:p>
            <a:pPr eaLnBrk="0" hangingPunct="0"/>
            <a:r>
              <a:rPr lang="en-US" b="1" dirty="0">
                <a:solidFill>
                  <a:schemeClr val="bg2">
                    <a:lumMod val="50000"/>
                  </a:schemeClr>
                </a:solidFill>
                <a:latin typeface="+mj-lt"/>
              </a:rPr>
              <a:t>Have you considered…</a:t>
            </a:r>
          </a:p>
          <a:p>
            <a:pPr eaLnBrk="0" hangingPunct="0">
              <a:buFont typeface="Arial" pitchFamily="34" charset="0"/>
              <a:buChar char="•"/>
            </a:pPr>
            <a:r>
              <a:rPr lang="en-US" b="1" dirty="0">
                <a:solidFill>
                  <a:schemeClr val="bg2">
                    <a:lumMod val="50000"/>
                  </a:schemeClr>
                </a:solidFill>
                <a:latin typeface="+mj-lt"/>
              </a:rPr>
              <a:t>combining or eliminating tillage passes?</a:t>
            </a:r>
          </a:p>
          <a:p>
            <a:pPr eaLnBrk="0" hangingPunct="0">
              <a:buFont typeface="Arial" pitchFamily="34" charset="0"/>
              <a:buChar char="•"/>
            </a:pPr>
            <a:r>
              <a:rPr lang="en-US" b="1" dirty="0">
                <a:solidFill>
                  <a:schemeClr val="bg2">
                    <a:lumMod val="50000"/>
                  </a:schemeClr>
                </a:solidFill>
                <a:latin typeface="+mj-lt"/>
              </a:rPr>
              <a:t>utilizing a electric irrigation pump?</a:t>
            </a:r>
          </a:p>
          <a:p>
            <a:pPr eaLnBrk="0" hangingPunct="0">
              <a:buFont typeface="Arial" pitchFamily="34" charset="0"/>
              <a:buChar char="•"/>
            </a:pPr>
            <a:r>
              <a:rPr lang="en-US" b="1" dirty="0">
                <a:solidFill>
                  <a:schemeClr val="bg2">
                    <a:lumMod val="50000"/>
                  </a:schemeClr>
                </a:solidFill>
                <a:latin typeface="+mj-lt"/>
              </a:rPr>
              <a:t>replacing non-tiered older tractors?</a:t>
            </a:r>
          </a:p>
          <a:p>
            <a:pPr eaLnBrk="0" hangingPunct="0">
              <a:buFont typeface="Arial" pitchFamily="34" charset="0"/>
              <a:buChar char="•"/>
            </a:pPr>
            <a:r>
              <a:rPr lang="en-US" b="1" dirty="0">
                <a:solidFill>
                  <a:schemeClr val="bg2">
                    <a:lumMod val="50000"/>
                  </a:schemeClr>
                </a:solidFill>
                <a:latin typeface="+mj-lt"/>
              </a:rPr>
              <a:t>using target application equipment?</a:t>
            </a:r>
          </a:p>
          <a:p>
            <a:pPr eaLnBrk="0" hangingPunct="0">
              <a:buFont typeface="Arial" pitchFamily="34" charset="0"/>
              <a:buChar char="•"/>
            </a:pPr>
            <a:r>
              <a:rPr lang="en-US" b="1" dirty="0">
                <a:solidFill>
                  <a:schemeClr val="bg2">
                    <a:lumMod val="50000"/>
                  </a:schemeClr>
                </a:solidFill>
                <a:latin typeface="+mj-lt"/>
              </a:rPr>
              <a:t>dust control on roads?</a:t>
            </a:r>
          </a:p>
        </p:txBody>
      </p:sp>
      <p:pic>
        <p:nvPicPr>
          <p:cNvPr id="5" name="Picture 4" descr="C:\Documents and Settings\Sonya.Miller\Desktop\2010 5 598.JPG"/>
          <p:cNvPicPr>
            <a:picLocks noChangeAspect="1" noChangeArrowheads="1"/>
          </p:cNvPicPr>
          <p:nvPr/>
        </p:nvPicPr>
        <p:blipFill>
          <a:blip r:embed="rId3" cstate="print"/>
          <a:srcRect/>
          <a:stretch>
            <a:fillRect/>
          </a:stretch>
        </p:blipFill>
        <p:spPr bwMode="auto">
          <a:xfrm>
            <a:off x="228600" y="152400"/>
            <a:ext cx="3005138" cy="1524000"/>
          </a:xfrm>
          <a:prstGeom prst="rect">
            <a:avLst/>
          </a:prstGeom>
          <a:noFill/>
          <a:ln w="9525">
            <a:noFill/>
            <a:miter lim="800000"/>
            <a:headEnd/>
            <a:tailEnd/>
          </a:ln>
        </p:spPr>
      </p:pic>
      <p:pic>
        <p:nvPicPr>
          <p:cNvPr id="6" name="Picture 6" descr="C:\Documents and Settings\Sonya.Miller\Desktop\Picture 049.jpg"/>
          <p:cNvPicPr>
            <a:picLocks noChangeAspect="1" noChangeArrowheads="1"/>
          </p:cNvPicPr>
          <p:nvPr/>
        </p:nvPicPr>
        <p:blipFill>
          <a:blip r:embed="rId4" cstate="print"/>
          <a:srcRect/>
          <a:stretch>
            <a:fillRect/>
          </a:stretch>
        </p:blipFill>
        <p:spPr bwMode="auto">
          <a:xfrm>
            <a:off x="4953000" y="4419600"/>
            <a:ext cx="1828800" cy="1284288"/>
          </a:xfrm>
          <a:prstGeom prst="rect">
            <a:avLst/>
          </a:prstGeom>
          <a:noFill/>
          <a:ln w="9525">
            <a:noFill/>
            <a:miter lim="800000"/>
            <a:headEnd/>
            <a:tailEnd/>
          </a:ln>
        </p:spPr>
      </p:pic>
      <p:pic>
        <p:nvPicPr>
          <p:cNvPr id="7" name="Picture 7" descr="S:\Service_Center\NRCS\Nick McKemey\Field Checks\Cig B\Navarra 004.JPG"/>
          <p:cNvPicPr>
            <a:picLocks noChangeAspect="1" noChangeArrowheads="1"/>
          </p:cNvPicPr>
          <p:nvPr/>
        </p:nvPicPr>
        <p:blipFill>
          <a:blip r:embed="rId5" cstate="print"/>
          <a:srcRect/>
          <a:stretch>
            <a:fillRect/>
          </a:stretch>
        </p:blipFill>
        <p:spPr bwMode="auto">
          <a:xfrm>
            <a:off x="7162800" y="5105400"/>
            <a:ext cx="1752600" cy="1314450"/>
          </a:xfrm>
          <a:prstGeom prst="rect">
            <a:avLst/>
          </a:prstGeom>
          <a:noFill/>
          <a:ln w="9525">
            <a:noFill/>
            <a:miter lim="800000"/>
            <a:headEnd/>
            <a:tailEnd/>
          </a:ln>
        </p:spPr>
      </p:pic>
      <p:sp>
        <p:nvSpPr>
          <p:cNvPr id="8" name="Right Arrow 7"/>
          <p:cNvSpPr/>
          <p:nvPr/>
        </p:nvSpPr>
        <p:spPr>
          <a:xfrm>
            <a:off x="6629400" y="5486400"/>
            <a:ext cx="533400" cy="228600"/>
          </a:xfrm>
          <a:prstGeom prst="right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srgbClr val="FF0000"/>
              </a:solidFill>
            </a:endParaRPr>
          </a:p>
        </p:txBody>
      </p:sp>
      <p:pic>
        <p:nvPicPr>
          <p:cNvPr id="9" name="Picture 1"/>
          <p:cNvPicPr>
            <a:picLocks noChangeAspect="1" noChangeArrowheads="1"/>
          </p:cNvPicPr>
          <p:nvPr/>
        </p:nvPicPr>
        <p:blipFill>
          <a:blip r:embed="rId6" cstate="print"/>
          <a:srcRect/>
          <a:stretch>
            <a:fillRect/>
          </a:stretch>
        </p:blipFill>
        <p:spPr bwMode="auto">
          <a:xfrm>
            <a:off x="6705600" y="228600"/>
            <a:ext cx="2093913" cy="1298575"/>
          </a:xfrm>
          <a:prstGeom prst="rect">
            <a:avLst/>
          </a:prstGeom>
          <a:noFill/>
          <a:ln w="9525">
            <a:noFill/>
            <a:miter lim="800000"/>
            <a:headEnd/>
            <a:tailEnd/>
          </a:ln>
        </p:spPr>
      </p:pic>
    </p:spTree>
    <p:extLst>
      <p:ext uri="{BB962C8B-B14F-4D97-AF65-F5344CB8AC3E}">
        <p14:creationId xmlns:p14="http://schemas.microsoft.com/office/powerpoint/2010/main" val="232852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2433" y="533400"/>
            <a:ext cx="8686800" cy="8382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sz="4400" b="1" dirty="0">
                <a:solidFill>
                  <a:srgbClr val="0070C0"/>
                </a:solidFill>
              </a:rPr>
              <a:t>Plants</a:t>
            </a:r>
          </a:p>
        </p:txBody>
      </p:sp>
      <p:pic>
        <p:nvPicPr>
          <p:cNvPr id="3" name="Picture 2" descr="E:\Conservation Plans\Resources\FlyerPictures\2011 4 Strawberry Flyer (12).JPG"/>
          <p:cNvPicPr>
            <a:picLocks noChangeAspect="1" noChangeArrowheads="1"/>
          </p:cNvPicPr>
          <p:nvPr/>
        </p:nvPicPr>
        <p:blipFill>
          <a:blip r:embed="rId2" cstate="print"/>
          <a:srcRect/>
          <a:stretch>
            <a:fillRect/>
          </a:stretch>
        </p:blipFill>
        <p:spPr>
          <a:xfrm>
            <a:off x="228600" y="3030538"/>
            <a:ext cx="5410200" cy="3522662"/>
          </a:xfrm>
          <a:prstGeom prst="rect">
            <a:avLst/>
          </a:prstGeom>
          <a:noFill/>
        </p:spPr>
      </p:pic>
      <p:pic>
        <p:nvPicPr>
          <p:cNvPr id="4" name="Picture 1"/>
          <p:cNvPicPr>
            <a:picLocks noChangeAspect="1" noChangeArrowheads="1"/>
          </p:cNvPicPr>
          <p:nvPr/>
        </p:nvPicPr>
        <p:blipFill>
          <a:blip r:embed="rId3" cstate="print"/>
          <a:srcRect/>
          <a:stretch>
            <a:fillRect/>
          </a:stretch>
        </p:blipFill>
        <p:spPr bwMode="auto">
          <a:xfrm>
            <a:off x="5867400" y="1447800"/>
            <a:ext cx="2878138" cy="184308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019800" y="3498850"/>
            <a:ext cx="2800350" cy="2930525"/>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4419600" y="5468938"/>
            <a:ext cx="2076450" cy="1160462"/>
          </a:xfrm>
          <a:prstGeom prst="rect">
            <a:avLst/>
          </a:prstGeom>
          <a:noFill/>
          <a:ln w="9525">
            <a:noFill/>
            <a:miter lim="800000"/>
            <a:headEnd/>
            <a:tailEnd/>
          </a:ln>
        </p:spPr>
      </p:pic>
      <p:sp>
        <p:nvSpPr>
          <p:cNvPr id="7" name="TextBox 8"/>
          <p:cNvSpPr txBox="1">
            <a:spLocks noChangeArrowheads="1"/>
          </p:cNvSpPr>
          <p:nvPr/>
        </p:nvSpPr>
        <p:spPr bwMode="auto">
          <a:xfrm>
            <a:off x="304800" y="1524000"/>
            <a:ext cx="5334000" cy="1200329"/>
          </a:xfrm>
          <a:prstGeom prst="rect">
            <a:avLst/>
          </a:prstGeom>
          <a:solidFill>
            <a:schemeClr val="bg1"/>
          </a:solidFill>
          <a:ln w="9525">
            <a:noFill/>
            <a:miter lim="800000"/>
            <a:headEnd/>
            <a:tailEnd/>
          </a:ln>
        </p:spPr>
        <p:txBody>
          <a:bodyPr>
            <a:spAutoFit/>
          </a:bodyPr>
          <a:lstStyle/>
          <a:p>
            <a:pPr eaLnBrk="0" hangingPunct="0">
              <a:buFont typeface="Arial" pitchFamily="34" charset="0"/>
              <a:buChar char="•"/>
            </a:pPr>
            <a:r>
              <a:rPr lang="en-US" b="1" dirty="0">
                <a:solidFill>
                  <a:schemeClr val="bg2">
                    <a:lumMod val="50000"/>
                  </a:schemeClr>
                </a:solidFill>
                <a:latin typeface="+mj-lt"/>
              </a:rPr>
              <a:t>Are you maximizing your yield crop through use of nutrients/fertilizers?</a:t>
            </a:r>
          </a:p>
          <a:p>
            <a:pPr eaLnBrk="0" hangingPunct="0">
              <a:buFont typeface="Arial" pitchFamily="34" charset="0"/>
              <a:buChar char="•"/>
            </a:pPr>
            <a:endParaRPr lang="en-US" b="1" dirty="0">
              <a:solidFill>
                <a:schemeClr val="bg2">
                  <a:lumMod val="50000"/>
                </a:schemeClr>
              </a:solidFill>
              <a:latin typeface="+mj-lt"/>
            </a:endParaRPr>
          </a:p>
          <a:p>
            <a:pPr eaLnBrk="0" hangingPunct="0">
              <a:buFont typeface="Arial" pitchFamily="34" charset="0"/>
              <a:buChar char="•"/>
            </a:pPr>
            <a:r>
              <a:rPr lang="en-US" b="1" dirty="0">
                <a:solidFill>
                  <a:schemeClr val="bg2">
                    <a:lumMod val="50000"/>
                  </a:schemeClr>
                </a:solidFill>
                <a:latin typeface="+mj-lt"/>
              </a:rPr>
              <a:t>Do you have problems with pest or weeds</a:t>
            </a:r>
            <a:r>
              <a:rPr lang="en-US" dirty="0">
                <a:solidFill>
                  <a:schemeClr val="bg2">
                    <a:lumMod val="50000"/>
                  </a:schemeClr>
                </a:solidFill>
                <a:latin typeface="+mj-lt"/>
              </a:rPr>
              <a:t>?</a:t>
            </a:r>
          </a:p>
        </p:txBody>
      </p:sp>
      <p:pic>
        <p:nvPicPr>
          <p:cNvPr id="8" name="Picture 6"/>
          <p:cNvPicPr>
            <a:picLocks noChangeAspect="1" noChangeArrowheads="1"/>
          </p:cNvPicPr>
          <p:nvPr/>
        </p:nvPicPr>
        <p:blipFill>
          <a:blip r:embed="rId6" cstate="print"/>
          <a:srcRect/>
          <a:stretch>
            <a:fillRect/>
          </a:stretch>
        </p:blipFill>
        <p:spPr bwMode="auto">
          <a:xfrm>
            <a:off x="5181600" y="3200400"/>
            <a:ext cx="1371600" cy="1077913"/>
          </a:xfrm>
          <a:prstGeom prst="rect">
            <a:avLst/>
          </a:prstGeom>
          <a:noFill/>
          <a:ln w="9525">
            <a:noFill/>
            <a:miter lim="800000"/>
            <a:headEnd/>
            <a:tailEnd/>
          </a:ln>
        </p:spPr>
      </p:pic>
    </p:spTree>
    <p:extLst>
      <p:ext uri="{BB962C8B-B14F-4D97-AF65-F5344CB8AC3E}">
        <p14:creationId xmlns:p14="http://schemas.microsoft.com/office/powerpoint/2010/main" val="39297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71500"/>
            <a:ext cx="8686800" cy="8382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sz="4400" b="1" dirty="0">
                <a:solidFill>
                  <a:srgbClr val="0070C0"/>
                </a:solidFill>
              </a:rPr>
              <a:t>Animals</a:t>
            </a:r>
          </a:p>
        </p:txBody>
      </p:sp>
      <p:sp>
        <p:nvSpPr>
          <p:cNvPr id="3" name="Content Placeholder 2"/>
          <p:cNvSpPr txBox="1">
            <a:spLocks/>
          </p:cNvSpPr>
          <p:nvPr/>
        </p:nvSpPr>
        <p:spPr>
          <a:xfrm>
            <a:off x="381000" y="2362200"/>
            <a:ext cx="4572000" cy="3124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6699FF"/>
            </a:solidFill>
          </a:ln>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defRPr/>
            </a:pPr>
            <a:r>
              <a:rPr lang="en-US" sz="2000" b="1" dirty="0">
                <a:latin typeface="+mj-lt"/>
              </a:rPr>
              <a:t>Threatened and Endangered Species in San Joaquin County</a:t>
            </a:r>
          </a:p>
          <a:p>
            <a:pPr lvl="1">
              <a:buFont typeface="Arial" panose="020B0604020202020204" pitchFamily="34" charset="0"/>
              <a:buChar char="•"/>
              <a:defRPr/>
            </a:pPr>
            <a:r>
              <a:rPr lang="en-US" sz="2000" dirty="0">
                <a:latin typeface="+mj-lt"/>
              </a:rPr>
              <a:t>Alameda </a:t>
            </a:r>
            <a:r>
              <a:rPr lang="en-US" sz="2000" dirty="0" err="1">
                <a:latin typeface="+mj-lt"/>
              </a:rPr>
              <a:t>Whipsnake</a:t>
            </a:r>
            <a:endParaRPr lang="en-US" sz="2000" dirty="0">
              <a:latin typeface="+mj-lt"/>
            </a:endParaRPr>
          </a:p>
          <a:p>
            <a:pPr lvl="1">
              <a:buFont typeface="Arial" panose="020B0604020202020204" pitchFamily="34" charset="0"/>
              <a:buChar char="•"/>
              <a:defRPr/>
            </a:pPr>
            <a:r>
              <a:rPr lang="en-US" sz="2000" dirty="0">
                <a:latin typeface="+mj-lt"/>
              </a:rPr>
              <a:t>Ca. red-legged frog</a:t>
            </a:r>
          </a:p>
          <a:p>
            <a:pPr lvl="1">
              <a:buFont typeface="Arial" panose="020B0604020202020204" pitchFamily="34" charset="0"/>
              <a:buChar char="•"/>
              <a:defRPr/>
            </a:pPr>
            <a:r>
              <a:rPr lang="en-US" sz="2000" dirty="0">
                <a:latin typeface="+mj-lt"/>
              </a:rPr>
              <a:t>Ca. Tiger Salamander</a:t>
            </a:r>
          </a:p>
          <a:p>
            <a:pPr lvl="1">
              <a:buFont typeface="Arial" panose="020B0604020202020204" pitchFamily="34" charset="0"/>
              <a:buChar char="•"/>
              <a:defRPr/>
            </a:pPr>
            <a:r>
              <a:rPr lang="en-US" sz="2000" dirty="0">
                <a:latin typeface="+mj-lt"/>
              </a:rPr>
              <a:t>Delta Smelt</a:t>
            </a:r>
          </a:p>
          <a:p>
            <a:pPr lvl="1">
              <a:buFont typeface="Arial" panose="020B0604020202020204" pitchFamily="34" charset="0"/>
              <a:buChar char="•"/>
              <a:defRPr/>
            </a:pPr>
            <a:r>
              <a:rPr lang="en-US" sz="2000" dirty="0">
                <a:latin typeface="+mj-lt"/>
              </a:rPr>
              <a:t>San Joaquin Kit Fox</a:t>
            </a:r>
          </a:p>
          <a:p>
            <a:pPr lvl="1">
              <a:buFont typeface="Arial" panose="020B0604020202020204" pitchFamily="34" charset="0"/>
              <a:buChar char="•"/>
              <a:defRPr/>
            </a:pPr>
            <a:r>
              <a:rPr lang="en-US" sz="2000" dirty="0" err="1">
                <a:latin typeface="+mj-lt"/>
              </a:rPr>
              <a:t>Swainson’s</a:t>
            </a:r>
            <a:r>
              <a:rPr lang="en-US" sz="2000" dirty="0">
                <a:latin typeface="+mj-lt"/>
              </a:rPr>
              <a:t> Hawk</a:t>
            </a:r>
          </a:p>
          <a:p>
            <a:pPr lvl="1">
              <a:buFont typeface="Wingdings 2"/>
              <a:buNone/>
              <a:defRPr/>
            </a:pPr>
            <a:endParaRPr lang="en-US" sz="2000" dirty="0"/>
          </a:p>
        </p:txBody>
      </p:sp>
      <p:pic>
        <p:nvPicPr>
          <p:cNvPr id="4" name="Picture 3"/>
          <p:cNvPicPr>
            <a:picLocks noChangeAspect="1" noChangeArrowheads="1"/>
          </p:cNvPicPr>
          <p:nvPr/>
        </p:nvPicPr>
        <p:blipFill>
          <a:blip r:embed="rId2" cstate="print"/>
          <a:srcRect/>
          <a:stretch>
            <a:fillRect/>
          </a:stretch>
        </p:blipFill>
        <p:spPr bwMode="auto">
          <a:xfrm>
            <a:off x="6019800" y="1524000"/>
            <a:ext cx="2482850" cy="3200400"/>
          </a:xfrm>
          <a:prstGeom prst="rect">
            <a:avLst/>
          </a:prstGeom>
          <a:noFill/>
          <a:ln w="9525">
            <a:noFill/>
            <a:miter lim="800000"/>
            <a:headEnd/>
            <a:tailEnd/>
          </a:ln>
        </p:spPr>
      </p:pic>
      <p:pic>
        <p:nvPicPr>
          <p:cNvPr id="5" name="Picture 5" descr="http://www.californiaherps.com/salamanders/images/avagranshu04.jpg"/>
          <p:cNvPicPr>
            <a:picLocks noChangeAspect="1" noChangeArrowheads="1"/>
          </p:cNvPicPr>
          <p:nvPr/>
        </p:nvPicPr>
        <p:blipFill>
          <a:blip r:embed="rId3" cstate="print"/>
          <a:srcRect/>
          <a:stretch>
            <a:fillRect/>
          </a:stretch>
        </p:blipFill>
        <p:spPr bwMode="auto">
          <a:xfrm>
            <a:off x="7162800" y="4419600"/>
            <a:ext cx="1600200" cy="1066800"/>
          </a:xfrm>
          <a:prstGeom prst="rect">
            <a:avLst/>
          </a:prstGeom>
          <a:noFill/>
          <a:ln w="9525">
            <a:noFill/>
            <a:miter lim="800000"/>
            <a:headEnd/>
            <a:tailEnd/>
          </a:ln>
        </p:spPr>
      </p:pic>
      <p:sp>
        <p:nvSpPr>
          <p:cNvPr id="6" name="TextBox 7"/>
          <p:cNvSpPr txBox="1">
            <a:spLocks noChangeArrowheads="1"/>
          </p:cNvSpPr>
          <p:nvPr/>
        </p:nvSpPr>
        <p:spPr bwMode="auto">
          <a:xfrm>
            <a:off x="304800" y="5943600"/>
            <a:ext cx="7179338" cy="646331"/>
          </a:xfrm>
          <a:prstGeom prst="rect">
            <a:avLst/>
          </a:prstGeom>
          <a:solidFill>
            <a:schemeClr val="bg1"/>
          </a:solidFill>
          <a:ln w="9525">
            <a:noFill/>
            <a:miter lim="800000"/>
            <a:headEnd/>
            <a:tailEnd/>
          </a:ln>
        </p:spPr>
        <p:txBody>
          <a:bodyPr wrap="none">
            <a:spAutoFit/>
          </a:bodyPr>
          <a:lstStyle/>
          <a:p>
            <a:pPr eaLnBrk="0" hangingPunct="0">
              <a:buFont typeface="Arial" pitchFamily="34" charset="0"/>
              <a:buChar char="•"/>
            </a:pPr>
            <a:r>
              <a:rPr lang="en-US" b="1" dirty="0">
                <a:solidFill>
                  <a:schemeClr val="tx2">
                    <a:lumMod val="60000"/>
                    <a:lumOff val="40000"/>
                  </a:schemeClr>
                </a:solidFill>
                <a:latin typeface="+mj-lt"/>
              </a:rPr>
              <a:t>Have you considered impact from farming practices on wildlife/habitat?</a:t>
            </a:r>
          </a:p>
          <a:p>
            <a:pPr eaLnBrk="0" hangingPunct="0">
              <a:buFont typeface="Arial" pitchFamily="34" charset="0"/>
              <a:buChar char="•"/>
            </a:pPr>
            <a:r>
              <a:rPr lang="en-US" b="1" dirty="0">
                <a:solidFill>
                  <a:schemeClr val="tx2">
                    <a:lumMod val="60000"/>
                    <a:lumOff val="40000"/>
                  </a:schemeClr>
                </a:solidFill>
                <a:latin typeface="+mj-lt"/>
              </a:rPr>
              <a:t>Are there opportunities to incorporate hedge rows or pollinator habitat?</a:t>
            </a:r>
          </a:p>
        </p:txBody>
      </p:sp>
      <p:pic>
        <p:nvPicPr>
          <p:cNvPr id="7" name="Picture 4" descr="http://bss.sfsu.edu/holzman/courses/Fall00Projects/kfoxfig3.jpg"/>
          <p:cNvPicPr>
            <a:picLocks noChangeAspect="1" noChangeArrowheads="1"/>
          </p:cNvPicPr>
          <p:nvPr/>
        </p:nvPicPr>
        <p:blipFill>
          <a:blip r:embed="rId4" cstate="print"/>
          <a:srcRect/>
          <a:stretch>
            <a:fillRect/>
          </a:stretch>
        </p:blipFill>
        <p:spPr bwMode="auto">
          <a:xfrm>
            <a:off x="4724400" y="3810000"/>
            <a:ext cx="1454150" cy="1430338"/>
          </a:xfrm>
          <a:prstGeom prst="rect">
            <a:avLst/>
          </a:prstGeom>
          <a:noFill/>
          <a:ln w="9525">
            <a:noFill/>
            <a:miter lim="800000"/>
            <a:headEnd/>
            <a:tailEnd/>
          </a:ln>
        </p:spPr>
      </p:pic>
      <p:pic>
        <p:nvPicPr>
          <p:cNvPr id="8" name="Picture 2" descr="http://thewebsiteofeverything.com/animals/fish/img/336-w/Delta-smelt.jpg"/>
          <p:cNvPicPr>
            <a:picLocks noChangeAspect="1" noChangeArrowheads="1"/>
          </p:cNvPicPr>
          <p:nvPr/>
        </p:nvPicPr>
        <p:blipFill>
          <a:blip r:embed="rId5" cstate="print"/>
          <a:srcRect/>
          <a:stretch>
            <a:fillRect/>
          </a:stretch>
        </p:blipFill>
        <p:spPr bwMode="auto">
          <a:xfrm>
            <a:off x="5715000" y="5029200"/>
            <a:ext cx="1511300" cy="876300"/>
          </a:xfrm>
          <a:prstGeom prst="rect">
            <a:avLst/>
          </a:prstGeom>
          <a:noFill/>
          <a:ln w="9525">
            <a:noFill/>
            <a:miter lim="800000"/>
            <a:headEnd/>
            <a:tailEnd/>
          </a:ln>
        </p:spPr>
      </p:pic>
      <p:sp>
        <p:nvSpPr>
          <p:cNvPr id="10" name="Rectangle 9"/>
          <p:cNvSpPr>
            <a:spLocks noChangeArrowheads="1"/>
          </p:cNvSpPr>
          <p:nvPr/>
        </p:nvSpPr>
        <p:spPr bwMode="auto">
          <a:xfrm>
            <a:off x="533400" y="1524000"/>
            <a:ext cx="5486400" cy="646113"/>
          </a:xfrm>
          <a:prstGeom prst="rect">
            <a:avLst/>
          </a:prstGeom>
          <a:solidFill>
            <a:schemeClr val="bg1"/>
          </a:solidFill>
          <a:ln w="9525">
            <a:noFill/>
            <a:miter lim="800000"/>
            <a:headEnd/>
            <a:tailEnd/>
          </a:ln>
        </p:spPr>
        <p:txBody>
          <a:bodyPr wrap="square">
            <a:spAutoFit/>
          </a:bodyPr>
          <a:lstStyle/>
          <a:p>
            <a:pPr eaLnBrk="0" hangingPunct="0">
              <a:buFont typeface="Arial" pitchFamily="34" charset="0"/>
              <a:buChar char="•"/>
            </a:pPr>
            <a:r>
              <a:rPr lang="en-US" b="1" dirty="0">
                <a:solidFill>
                  <a:schemeClr val="tx2">
                    <a:lumMod val="60000"/>
                    <a:lumOff val="40000"/>
                  </a:schemeClr>
                </a:solidFill>
              </a:rPr>
              <a:t>Can you utilize grazing animals in your eradication of invasive plants?</a:t>
            </a:r>
          </a:p>
        </p:txBody>
      </p:sp>
    </p:spTree>
    <p:extLst>
      <p:ext uri="{BB962C8B-B14F-4D97-AF65-F5344CB8AC3E}">
        <p14:creationId xmlns:p14="http://schemas.microsoft.com/office/powerpoint/2010/main" val="351443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533400"/>
            <a:ext cx="86868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sz="4400" b="1" dirty="0">
                <a:solidFill>
                  <a:srgbClr val="0070C0"/>
                </a:solidFill>
              </a:rPr>
              <a:t>Human + Energy</a:t>
            </a:r>
          </a:p>
        </p:txBody>
      </p:sp>
      <p:sp>
        <p:nvSpPr>
          <p:cNvPr id="3" name="Content Placeholder 2"/>
          <p:cNvSpPr txBox="1">
            <a:spLocks/>
          </p:cNvSpPr>
          <p:nvPr/>
        </p:nvSpPr>
        <p:spPr>
          <a:xfrm>
            <a:off x="0" y="1524000"/>
            <a:ext cx="7391400" cy="414496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2"/>
            <a:r>
              <a:rPr lang="en-US" sz="2600" dirty="0">
                <a:latin typeface="+mj-lt"/>
              </a:rPr>
              <a:t>Economic Impacts (</a:t>
            </a:r>
            <a:r>
              <a:rPr lang="en-US" sz="2200" dirty="0">
                <a:latin typeface="+mj-lt"/>
              </a:rPr>
              <a:t>short/long term)</a:t>
            </a:r>
          </a:p>
          <a:p>
            <a:pPr lvl="2"/>
            <a:r>
              <a:rPr lang="en-US" sz="2600" dirty="0">
                <a:latin typeface="+mj-lt"/>
              </a:rPr>
              <a:t>Labor </a:t>
            </a:r>
          </a:p>
          <a:p>
            <a:pPr lvl="2"/>
            <a:r>
              <a:rPr lang="en-US" sz="2600" dirty="0">
                <a:latin typeface="+mj-lt"/>
              </a:rPr>
              <a:t>Energy Conservation</a:t>
            </a:r>
          </a:p>
          <a:p>
            <a:pPr lvl="2"/>
            <a:r>
              <a:rPr lang="en-US" sz="2600" dirty="0">
                <a:latin typeface="+mj-lt"/>
              </a:rPr>
              <a:t>Future Generations</a:t>
            </a:r>
          </a:p>
          <a:p>
            <a:pPr lvl="2"/>
            <a:endParaRPr lang="en-US" dirty="0"/>
          </a:p>
        </p:txBody>
      </p:sp>
      <p:pic>
        <p:nvPicPr>
          <p:cNvPr id="4" name="Picture 2" descr="Globe Hands">
            <a:hlinkClick r:id="rId2"/>
          </p:cNvPr>
          <p:cNvPicPr>
            <a:picLocks noChangeAspect="1" noChangeArrowheads="1"/>
          </p:cNvPicPr>
          <p:nvPr/>
        </p:nvPicPr>
        <p:blipFill>
          <a:blip r:embed="rId3" cstate="print"/>
          <a:srcRect/>
          <a:stretch>
            <a:fillRect/>
          </a:stretch>
        </p:blipFill>
        <p:spPr bwMode="auto">
          <a:xfrm>
            <a:off x="5562600" y="4038600"/>
            <a:ext cx="3048000" cy="2606675"/>
          </a:xfrm>
          <a:prstGeom prst="rect">
            <a:avLst/>
          </a:prstGeom>
          <a:noFill/>
          <a:ln w="9525">
            <a:noFill/>
            <a:miter lim="800000"/>
            <a:headEnd/>
            <a:tailEnd/>
          </a:ln>
        </p:spPr>
      </p:pic>
      <p:pic>
        <p:nvPicPr>
          <p:cNvPr id="5" name="Picture 4" descr="Energy Estimator"/>
          <p:cNvPicPr>
            <a:picLocks noChangeAspect="1" noChangeArrowheads="1"/>
          </p:cNvPicPr>
          <p:nvPr/>
        </p:nvPicPr>
        <p:blipFill>
          <a:blip r:embed="rId4" cstate="print"/>
          <a:srcRect/>
          <a:stretch>
            <a:fillRect/>
          </a:stretch>
        </p:blipFill>
        <p:spPr bwMode="auto">
          <a:xfrm>
            <a:off x="609600" y="4572000"/>
            <a:ext cx="3668713" cy="1085850"/>
          </a:xfrm>
          <a:prstGeom prst="rect">
            <a:avLst/>
          </a:prstGeom>
          <a:noFill/>
          <a:ln w="9525">
            <a:noFill/>
            <a:miter lim="800000"/>
            <a:headEnd/>
            <a:tailEnd/>
          </a:ln>
        </p:spPr>
      </p:pic>
      <p:sp>
        <p:nvSpPr>
          <p:cNvPr id="6" name="Rectangle 5"/>
          <p:cNvSpPr>
            <a:spLocks noChangeArrowheads="1"/>
          </p:cNvSpPr>
          <p:nvPr/>
        </p:nvSpPr>
        <p:spPr bwMode="auto">
          <a:xfrm>
            <a:off x="533400" y="5638800"/>
            <a:ext cx="3860800" cy="369888"/>
          </a:xfrm>
          <a:prstGeom prst="rect">
            <a:avLst/>
          </a:prstGeom>
          <a:solidFill>
            <a:schemeClr val="bg1"/>
          </a:solidFill>
          <a:ln w="9525">
            <a:noFill/>
            <a:miter lim="800000"/>
            <a:headEnd/>
            <a:tailEnd/>
          </a:ln>
        </p:spPr>
        <p:txBody>
          <a:bodyPr wrap="none">
            <a:spAutoFit/>
          </a:bodyPr>
          <a:lstStyle/>
          <a:p>
            <a:pPr eaLnBrk="0" hangingPunct="0"/>
            <a:r>
              <a:rPr lang="en-US" dirty="0"/>
              <a:t>http://energytools.sc.egov.usda.gov/</a:t>
            </a:r>
          </a:p>
        </p:txBody>
      </p:sp>
      <p:pic>
        <p:nvPicPr>
          <p:cNvPr id="7" name="Picture 6" descr="http://ipat.sc.egov.usda.gov/images/energy_cut_ad.jpg">
            <a:hlinkClick r:id="rId5"/>
          </p:cNvPr>
          <p:cNvPicPr>
            <a:picLocks noChangeAspect="1" noChangeArrowheads="1"/>
          </p:cNvPicPr>
          <p:nvPr/>
        </p:nvPicPr>
        <p:blipFill>
          <a:blip r:embed="rId6" cstate="print"/>
          <a:srcRect/>
          <a:stretch>
            <a:fillRect/>
          </a:stretch>
        </p:blipFill>
        <p:spPr bwMode="auto">
          <a:xfrm>
            <a:off x="3733800" y="3505200"/>
            <a:ext cx="1905000" cy="1582738"/>
          </a:xfrm>
          <a:prstGeom prst="rect">
            <a:avLst/>
          </a:prstGeom>
          <a:noFill/>
          <a:ln w="9525">
            <a:noFill/>
            <a:miter lim="800000"/>
            <a:headEnd/>
            <a:tailEnd/>
          </a:ln>
        </p:spPr>
      </p:pic>
      <p:pic>
        <p:nvPicPr>
          <p:cNvPr id="8" name="Picture 2" descr="http://www.nrcs.usda.gov/images/sections/features.jpg"/>
          <p:cNvPicPr>
            <a:picLocks noChangeAspect="1" noChangeArrowheads="1"/>
          </p:cNvPicPr>
          <p:nvPr/>
        </p:nvPicPr>
        <p:blipFill>
          <a:blip r:embed="rId7" cstate="print"/>
          <a:srcRect/>
          <a:stretch>
            <a:fillRect/>
          </a:stretch>
        </p:blipFill>
        <p:spPr bwMode="auto">
          <a:xfrm>
            <a:off x="4800600" y="2209800"/>
            <a:ext cx="3957638" cy="1371600"/>
          </a:xfrm>
          <a:prstGeom prst="rect">
            <a:avLst/>
          </a:prstGeom>
          <a:noFill/>
          <a:ln w="9525">
            <a:noFill/>
            <a:miter lim="800000"/>
            <a:headEnd/>
            <a:tailEnd/>
          </a:ln>
        </p:spPr>
      </p:pic>
    </p:spTree>
    <p:extLst>
      <p:ext uri="{BB962C8B-B14F-4D97-AF65-F5344CB8AC3E}">
        <p14:creationId xmlns:p14="http://schemas.microsoft.com/office/powerpoint/2010/main" val="360779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685800"/>
            <a:ext cx="86868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sz="4000" b="1" dirty="0">
                <a:solidFill>
                  <a:srgbClr val="0070C0"/>
                </a:solidFill>
              </a:rPr>
              <a:t>Conservation Planning &amp; Lodi Rules</a:t>
            </a:r>
          </a:p>
        </p:txBody>
      </p:sp>
      <p:sp>
        <p:nvSpPr>
          <p:cNvPr id="4" name="Rectangle 3"/>
          <p:cNvSpPr/>
          <p:nvPr/>
        </p:nvSpPr>
        <p:spPr>
          <a:xfrm>
            <a:off x="685800" y="1447800"/>
            <a:ext cx="7848600" cy="4832092"/>
          </a:xfrm>
          <a:prstGeom prst="rect">
            <a:avLst/>
          </a:prstGeom>
        </p:spPr>
        <p:txBody>
          <a:bodyPr wrap="square">
            <a:spAutoFit/>
          </a:bodyPr>
          <a:lstStyle/>
          <a:p>
            <a:pPr algn="ctr">
              <a:buNone/>
            </a:pPr>
            <a:r>
              <a:rPr lang="en-US" sz="2800" b="1" dirty="0">
                <a:latin typeface="+mj-lt"/>
              </a:rPr>
              <a:t>Conservation Planning = Sustainability</a:t>
            </a:r>
          </a:p>
          <a:p>
            <a:pPr marL="285750" indent="-285750">
              <a:buClr>
                <a:schemeClr val="bg2">
                  <a:lumMod val="50000"/>
                </a:schemeClr>
              </a:buClr>
              <a:buFont typeface="Arial" panose="020B0604020202020204" pitchFamily="34" charset="0"/>
              <a:buChar char="•"/>
            </a:pPr>
            <a:endParaRPr lang="en-US" sz="2800" dirty="0">
              <a:latin typeface="+mj-lt"/>
            </a:endParaRPr>
          </a:p>
          <a:p>
            <a:pPr marL="285750" indent="-285750">
              <a:buClr>
                <a:schemeClr val="bg2">
                  <a:lumMod val="50000"/>
                </a:schemeClr>
              </a:buClr>
              <a:buFont typeface="Arial" panose="020B0604020202020204" pitchFamily="34" charset="0"/>
              <a:buChar char="•"/>
            </a:pPr>
            <a:r>
              <a:rPr lang="en-US" sz="2800" dirty="0">
                <a:latin typeface="+mj-lt"/>
              </a:rPr>
              <a:t>Can be used as a first step in the Lodi Rules certification process.</a:t>
            </a:r>
          </a:p>
          <a:p>
            <a:pPr marL="285750" indent="-285750">
              <a:buClr>
                <a:schemeClr val="bg2">
                  <a:lumMod val="50000"/>
                </a:schemeClr>
              </a:buClr>
              <a:buFont typeface="Arial" panose="020B0604020202020204" pitchFamily="34" charset="0"/>
              <a:buChar char="•"/>
            </a:pPr>
            <a:r>
              <a:rPr lang="en-US" sz="2800" dirty="0">
                <a:latin typeface="+mj-lt"/>
              </a:rPr>
              <a:t>Helps identify opportunities for improvement and gives suggestions of practices to implement.</a:t>
            </a:r>
          </a:p>
          <a:p>
            <a:pPr marL="285750" indent="-285750">
              <a:buClr>
                <a:schemeClr val="bg2">
                  <a:lumMod val="50000"/>
                </a:schemeClr>
              </a:buClr>
              <a:buFont typeface="Arial" panose="020B0604020202020204" pitchFamily="34" charset="0"/>
              <a:buChar char="•"/>
            </a:pPr>
            <a:r>
              <a:rPr lang="en-US" sz="2800" dirty="0">
                <a:latin typeface="+mj-lt"/>
              </a:rPr>
              <a:t> Closely relates to Lodi Rules Standards </a:t>
            </a:r>
          </a:p>
          <a:p>
            <a:r>
              <a:rPr lang="en-US" sz="2800" dirty="0">
                <a:latin typeface="+mj-lt"/>
              </a:rPr>
              <a:t>	- Ecosystem Management </a:t>
            </a:r>
          </a:p>
          <a:p>
            <a:r>
              <a:rPr lang="en-US" sz="2800" dirty="0">
                <a:latin typeface="+mj-lt"/>
              </a:rPr>
              <a:t>	</a:t>
            </a:r>
            <a:r>
              <a:rPr lang="fr-FR" sz="2800" dirty="0">
                <a:latin typeface="+mj-lt"/>
              </a:rPr>
              <a:t>- </a:t>
            </a:r>
            <a:r>
              <a:rPr lang="fr-FR" sz="2800" dirty="0" err="1">
                <a:latin typeface="+mj-lt"/>
              </a:rPr>
              <a:t>Soil</a:t>
            </a:r>
            <a:r>
              <a:rPr lang="fr-FR" sz="2800" dirty="0">
                <a:latin typeface="+mj-lt"/>
              </a:rPr>
              <a:t> Management </a:t>
            </a:r>
          </a:p>
          <a:p>
            <a:r>
              <a:rPr lang="fr-FR" sz="2800" dirty="0">
                <a:latin typeface="+mj-lt"/>
              </a:rPr>
              <a:t>	</a:t>
            </a:r>
            <a:r>
              <a:rPr lang="en-US" sz="2800" dirty="0">
                <a:latin typeface="+mj-lt"/>
              </a:rPr>
              <a:t>- Water Management </a:t>
            </a:r>
          </a:p>
          <a:p>
            <a:r>
              <a:rPr lang="fr-FR" sz="2800" dirty="0">
                <a:latin typeface="+mj-lt"/>
              </a:rPr>
              <a:t>	- Pest Management</a:t>
            </a:r>
            <a:endParaRPr lang="en-US" sz="2800" dirty="0">
              <a:latin typeface="+mj-lt"/>
            </a:endParaRPr>
          </a:p>
        </p:txBody>
      </p:sp>
    </p:spTree>
    <p:extLst>
      <p:ext uri="{BB962C8B-B14F-4D97-AF65-F5344CB8AC3E}">
        <p14:creationId xmlns:p14="http://schemas.microsoft.com/office/powerpoint/2010/main" val="1022785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111311"/>
            <a:ext cx="7696200" cy="1569660"/>
          </a:xfrm>
          <a:prstGeom prst="rect">
            <a:avLst/>
          </a:prstGeom>
        </p:spPr>
        <p:txBody>
          <a:bodyPr wrap="square">
            <a:spAutoFit/>
          </a:bodyPr>
          <a:lstStyle/>
          <a:p>
            <a:pPr>
              <a:buNone/>
            </a:pPr>
            <a:r>
              <a:rPr lang="en-US" sz="2400" dirty="0">
                <a:latin typeface="+mj-lt"/>
              </a:rPr>
              <a:t>The Environmental Quality Incentives Program (EQIP) is a voluntary program that provides </a:t>
            </a:r>
            <a:r>
              <a:rPr lang="en-US" sz="2400" b="1" u="sng" dirty="0">
                <a:latin typeface="+mj-lt"/>
              </a:rPr>
              <a:t>financial</a:t>
            </a:r>
            <a:r>
              <a:rPr lang="en-US" sz="2400" dirty="0">
                <a:latin typeface="+mj-lt"/>
              </a:rPr>
              <a:t> and technical assistance to agricultural producers to plan and implement conservation practices. </a:t>
            </a:r>
          </a:p>
        </p:txBody>
      </p:sp>
      <p:sp>
        <p:nvSpPr>
          <p:cNvPr id="3" name="Rectangle 2"/>
          <p:cNvSpPr/>
          <p:nvPr/>
        </p:nvSpPr>
        <p:spPr>
          <a:xfrm>
            <a:off x="0" y="838200"/>
            <a:ext cx="9144000" cy="707886"/>
          </a:xfrm>
          <a:prstGeom prst="rect">
            <a:avLst/>
          </a:prstGeom>
        </p:spPr>
        <p:txBody>
          <a:bodyPr wrap="square">
            <a:spAutoFit/>
          </a:bodyPr>
          <a:lstStyle/>
          <a:p>
            <a:pPr algn="ctr"/>
            <a:r>
              <a:rPr lang="en-US" sz="4000" b="1" dirty="0">
                <a:solidFill>
                  <a:srgbClr val="0070C0"/>
                </a:solidFill>
                <a:latin typeface="+mj-lt"/>
              </a:rPr>
              <a:t>Environmental Quality Incentive Program</a:t>
            </a:r>
          </a:p>
        </p:txBody>
      </p:sp>
      <p:pic>
        <p:nvPicPr>
          <p:cNvPr id="4" name="Picture 3" descr="cover crop pp.jpg"/>
          <p:cNvPicPr>
            <a:picLocks noChangeAspect="1"/>
          </p:cNvPicPr>
          <p:nvPr/>
        </p:nvPicPr>
        <p:blipFill>
          <a:blip r:embed="rId2" cstate="print"/>
          <a:stretch>
            <a:fillRect/>
          </a:stretch>
        </p:blipFill>
        <p:spPr>
          <a:xfrm>
            <a:off x="3200400" y="4784943"/>
            <a:ext cx="2552700" cy="1701800"/>
          </a:xfrm>
          <a:prstGeom prst="rect">
            <a:avLst/>
          </a:prstGeom>
          <a:ln>
            <a:noFill/>
          </a:ln>
          <a:effectLst>
            <a:outerShdw blurRad="190500" algn="tl" rotWithShape="0">
              <a:srgbClr val="000000">
                <a:alpha val="70000"/>
              </a:srgbClr>
            </a:outerShdw>
          </a:effectLst>
        </p:spPr>
      </p:pic>
      <p:pic>
        <p:nvPicPr>
          <p:cNvPr id="5" name="Picture 4" descr="soil resize2 pp.jpg"/>
          <p:cNvPicPr>
            <a:picLocks noChangeAspect="1"/>
          </p:cNvPicPr>
          <p:nvPr/>
        </p:nvPicPr>
        <p:blipFill>
          <a:blip r:embed="rId3" cstate="print"/>
          <a:stretch>
            <a:fillRect/>
          </a:stretch>
        </p:blipFill>
        <p:spPr>
          <a:xfrm>
            <a:off x="5486400" y="4958319"/>
            <a:ext cx="1778285" cy="1185523"/>
          </a:xfrm>
          <a:prstGeom prst="rect">
            <a:avLst/>
          </a:prstGeom>
          <a:ln>
            <a:noFill/>
          </a:ln>
          <a:effectLst>
            <a:outerShdw blurRad="190500" algn="tl" rotWithShape="0">
              <a:srgbClr val="000000">
                <a:alpha val="70000"/>
              </a:srgbClr>
            </a:outerShdw>
          </a:effectLst>
        </p:spPr>
      </p:pic>
      <p:pic>
        <p:nvPicPr>
          <p:cNvPr id="6" name="Picture 5" descr="apples resize pp.jpg"/>
          <p:cNvPicPr>
            <a:picLocks noChangeAspect="1"/>
          </p:cNvPicPr>
          <p:nvPr/>
        </p:nvPicPr>
        <p:blipFill>
          <a:blip r:embed="rId4" cstate="print"/>
          <a:stretch>
            <a:fillRect/>
          </a:stretch>
        </p:blipFill>
        <p:spPr>
          <a:xfrm>
            <a:off x="2133600" y="5035375"/>
            <a:ext cx="1434101" cy="9560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17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52400" y="1371600"/>
            <a:ext cx="6172200" cy="541020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300" dirty="0">
                <a:latin typeface="+mj-lt"/>
              </a:rPr>
              <a:t>Cover Crop (planted acres)</a:t>
            </a:r>
          </a:p>
          <a:p>
            <a:pPr lvl="1"/>
            <a:r>
              <a:rPr lang="en-US" sz="2300" dirty="0">
                <a:latin typeface="+mj-lt"/>
              </a:rPr>
              <a:t>Basic - $61.91/Ac</a:t>
            </a:r>
          </a:p>
          <a:p>
            <a:pPr lvl="1"/>
            <a:r>
              <a:rPr lang="en-US" sz="2300" dirty="0">
                <a:latin typeface="+mj-lt"/>
              </a:rPr>
              <a:t>Multi Species - $72.73</a:t>
            </a:r>
          </a:p>
          <a:p>
            <a:r>
              <a:rPr lang="en-US" sz="2300" dirty="0">
                <a:latin typeface="+mj-lt"/>
              </a:rPr>
              <a:t>Combustion System Improvement</a:t>
            </a:r>
          </a:p>
          <a:p>
            <a:pPr lvl="1"/>
            <a:r>
              <a:rPr lang="en-US" sz="2300" dirty="0">
                <a:latin typeface="+mj-lt"/>
              </a:rPr>
              <a:t>25Hp-160Hp - $282.32/HP</a:t>
            </a:r>
          </a:p>
          <a:p>
            <a:r>
              <a:rPr lang="en-US" sz="2300" dirty="0">
                <a:latin typeface="+mj-lt"/>
              </a:rPr>
              <a:t>Dust Control on Unpaved Roads</a:t>
            </a:r>
          </a:p>
          <a:p>
            <a:pPr lvl="1"/>
            <a:r>
              <a:rPr lang="en-US" sz="2300" dirty="0">
                <a:latin typeface="+mj-lt"/>
              </a:rPr>
              <a:t>Petroleum based road oil – $.16/</a:t>
            </a:r>
            <a:r>
              <a:rPr lang="en-US" sz="2300" dirty="0" err="1">
                <a:latin typeface="+mj-lt"/>
              </a:rPr>
              <a:t>sqft</a:t>
            </a:r>
            <a:endParaRPr lang="en-US" sz="2300" dirty="0">
              <a:latin typeface="+mj-lt"/>
            </a:endParaRPr>
          </a:p>
          <a:p>
            <a:r>
              <a:rPr lang="en-US" sz="2300" dirty="0">
                <a:latin typeface="+mj-lt"/>
              </a:rPr>
              <a:t>Micro-irrigation Systems</a:t>
            </a:r>
          </a:p>
          <a:p>
            <a:pPr lvl="1"/>
            <a:r>
              <a:rPr lang="en-US" sz="2300" dirty="0">
                <a:latin typeface="+mj-lt"/>
              </a:rPr>
              <a:t>10 ac or less - $1295.98/Ac</a:t>
            </a:r>
          </a:p>
          <a:p>
            <a:pPr lvl="1"/>
            <a:r>
              <a:rPr lang="en-US" sz="2300" dirty="0">
                <a:latin typeface="+mj-lt"/>
              </a:rPr>
              <a:t>&gt;10 ac - $732. 70</a:t>
            </a:r>
          </a:p>
          <a:p>
            <a:r>
              <a:rPr lang="en-US" sz="2300" dirty="0">
                <a:latin typeface="+mj-lt"/>
              </a:rPr>
              <a:t>Irrigation Water Management</a:t>
            </a:r>
          </a:p>
          <a:p>
            <a:pPr lvl="1"/>
            <a:r>
              <a:rPr lang="en-US" sz="2300" dirty="0">
                <a:latin typeface="+mj-lt"/>
              </a:rPr>
              <a:t>Low to High Intensity - $23.29 – 48.27/Ac</a:t>
            </a:r>
          </a:p>
          <a:p>
            <a:pPr marL="393192" lvl="1" indent="0">
              <a:buNone/>
            </a:pPr>
            <a:r>
              <a:rPr lang="en-US" sz="1600" dirty="0">
                <a:latin typeface="+mj-lt"/>
              </a:rPr>
              <a:t>Practice payments are based on the 2017 payment rate. </a:t>
            </a:r>
          </a:p>
        </p:txBody>
      </p:sp>
      <p:sp>
        <p:nvSpPr>
          <p:cNvPr id="3" name="Title 2"/>
          <p:cNvSpPr txBox="1">
            <a:spLocks/>
          </p:cNvSpPr>
          <p:nvPr/>
        </p:nvSpPr>
        <p:spPr>
          <a:xfrm>
            <a:off x="440197" y="685800"/>
            <a:ext cx="8229600" cy="609600"/>
          </a:xfrm>
          <a:prstGeom prst="rect">
            <a:avLst/>
          </a:prstGeom>
          <a:effectLst/>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b="1" dirty="0">
                <a:solidFill>
                  <a:srgbClr val="0070C0"/>
                </a:solidFill>
              </a:rPr>
              <a:t>Common Conservation Practices for Vineyards</a:t>
            </a:r>
          </a:p>
        </p:txBody>
      </p:sp>
      <p:pic>
        <p:nvPicPr>
          <p:cNvPr id="4" name="Picture 3" descr="plan resize2.jpg"/>
          <p:cNvPicPr>
            <a:picLocks noChangeAspect="1"/>
          </p:cNvPicPr>
          <p:nvPr/>
        </p:nvPicPr>
        <p:blipFill>
          <a:blip r:embed="rId2" cstate="print"/>
          <a:stretch>
            <a:fillRect/>
          </a:stretch>
        </p:blipFill>
        <p:spPr>
          <a:xfrm>
            <a:off x="6477000" y="1600200"/>
            <a:ext cx="2171700" cy="1447800"/>
          </a:xfrm>
          <a:prstGeom prst="rect">
            <a:avLst/>
          </a:prstGeom>
          <a:ln>
            <a:noFill/>
          </a:ln>
          <a:effectLst>
            <a:outerShdw blurRad="292100" dist="139700" dir="2700000" algn="tl" rotWithShape="0">
              <a:srgbClr val="333333">
                <a:alpha val="65000"/>
              </a:srgbClr>
            </a:outerShdw>
          </a:effectLst>
        </p:spPr>
      </p:pic>
      <p:pic>
        <p:nvPicPr>
          <p:cNvPr id="5" name="Picture 4" descr="lettuce resize2 pp.jpg"/>
          <p:cNvPicPr>
            <a:picLocks noChangeAspect="1"/>
          </p:cNvPicPr>
          <p:nvPr/>
        </p:nvPicPr>
        <p:blipFill>
          <a:blip r:embed="rId3" cstate="print"/>
          <a:stretch>
            <a:fillRect/>
          </a:stretch>
        </p:blipFill>
        <p:spPr>
          <a:xfrm>
            <a:off x="6477000" y="3124200"/>
            <a:ext cx="2209800" cy="1473200"/>
          </a:xfrm>
          <a:prstGeom prst="rect">
            <a:avLst/>
          </a:prstGeom>
          <a:ln>
            <a:noFill/>
          </a:ln>
          <a:effectLst>
            <a:outerShdw blurRad="190500" algn="tl" rotWithShape="0">
              <a:srgbClr val="000000">
                <a:alpha val="70000"/>
              </a:srgbClr>
            </a:outerShdw>
          </a:effectLst>
        </p:spPr>
      </p:pic>
      <p:pic>
        <p:nvPicPr>
          <p:cNvPr id="6" name="Picture 5" descr="big irrigation look resize2 pp.jpg"/>
          <p:cNvPicPr>
            <a:picLocks noChangeAspect="1"/>
          </p:cNvPicPr>
          <p:nvPr/>
        </p:nvPicPr>
        <p:blipFill>
          <a:blip r:embed="rId4" cstate="print"/>
          <a:stretch>
            <a:fillRect/>
          </a:stretch>
        </p:blipFill>
        <p:spPr>
          <a:xfrm>
            <a:off x="6477000" y="4800600"/>
            <a:ext cx="2171700" cy="1447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93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1033" y="676486"/>
            <a:ext cx="8153400" cy="715962"/>
          </a:xfrm>
          <a:prstGeom prst="rect">
            <a:avLst/>
          </a:prstGeom>
        </p:spPr>
        <p:txBody>
          <a:bodyPr>
            <a:normAutofit fontScale="6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b="1" dirty="0">
                <a:solidFill>
                  <a:srgbClr val="0070C0"/>
                </a:solidFill>
              </a:rPr>
              <a:t>Application Screening &amp; Ranking Process</a:t>
            </a:r>
          </a:p>
        </p:txBody>
      </p:sp>
      <p:sp>
        <p:nvSpPr>
          <p:cNvPr id="3" name="Content Placeholder 7"/>
          <p:cNvSpPr txBox="1">
            <a:spLocks/>
          </p:cNvSpPr>
          <p:nvPr/>
        </p:nvSpPr>
        <p:spPr>
          <a:xfrm>
            <a:off x="228600" y="1371600"/>
            <a:ext cx="8077200" cy="4949952"/>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a:latin typeface="+mj-lt"/>
              </a:rPr>
              <a:t>Applications must be received, eligibility paperwork submitted and planning completed by the batching deadline.</a:t>
            </a:r>
          </a:p>
          <a:p>
            <a:r>
              <a:rPr lang="en-US" dirty="0">
                <a:latin typeface="+mj-lt"/>
              </a:rPr>
              <a:t>Direct applications for different funding pool.</a:t>
            </a:r>
          </a:p>
          <a:p>
            <a:r>
              <a:rPr lang="en-US" sz="2600" dirty="0">
                <a:latin typeface="+mj-lt"/>
              </a:rPr>
              <a:t>Ranking:</a:t>
            </a:r>
          </a:p>
          <a:p>
            <a:pPr lvl="1"/>
            <a:r>
              <a:rPr lang="en-US" dirty="0">
                <a:latin typeface="+mj-lt"/>
              </a:rPr>
              <a:t>Examine and score how project addresses national, state, and local resource priorities.</a:t>
            </a:r>
          </a:p>
          <a:p>
            <a:r>
              <a:rPr lang="en-US" dirty="0">
                <a:latin typeface="+mj-lt"/>
              </a:rPr>
              <a:t>Needs and Feasibility:</a:t>
            </a:r>
          </a:p>
          <a:p>
            <a:pPr lvl="1"/>
            <a:r>
              <a:rPr lang="en-US" dirty="0">
                <a:latin typeface="+mj-lt"/>
              </a:rPr>
              <a:t>Site evaluations and producer interviews</a:t>
            </a:r>
          </a:p>
          <a:p>
            <a:r>
              <a:rPr lang="en-US" dirty="0">
                <a:latin typeface="+mj-lt"/>
              </a:rPr>
              <a:t>Highest ranked applications in each funding pool are awarded contracts. </a:t>
            </a:r>
          </a:p>
        </p:txBody>
      </p:sp>
    </p:spTree>
    <p:extLst>
      <p:ext uri="{BB962C8B-B14F-4D97-AF65-F5344CB8AC3E}">
        <p14:creationId xmlns:p14="http://schemas.microsoft.com/office/powerpoint/2010/main" val="58400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63EF76-7DE6-4F8B-8473-3D7BEA4540D8}" type="slidenum">
              <a:rPr lang="en-US"/>
              <a:pPr/>
              <a:t>19</a:t>
            </a:fld>
            <a:endParaRPr lang="en-US"/>
          </a:p>
        </p:txBody>
      </p:sp>
      <p:sp>
        <p:nvSpPr>
          <p:cNvPr id="1233923" name="Rectangle 3"/>
          <p:cNvSpPr>
            <a:spLocks noGrp="1" noChangeArrowheads="1"/>
          </p:cNvSpPr>
          <p:nvPr>
            <p:ph type="title"/>
          </p:nvPr>
        </p:nvSpPr>
        <p:spPr>
          <a:xfrm>
            <a:off x="381000" y="2438400"/>
            <a:ext cx="8382000" cy="2819400"/>
          </a:xfrm>
        </p:spPr>
        <p:txBody>
          <a:bodyPr/>
          <a:lstStyle/>
          <a:p>
            <a:pPr algn="ctr"/>
            <a:r>
              <a:rPr lang="en-US" dirty="0">
                <a:solidFill>
                  <a:srgbClr val="A4BCFE"/>
                </a:solidFill>
              </a:rPr>
              <a:t> </a:t>
            </a:r>
            <a:r>
              <a:rPr lang="en-US" dirty="0"/>
              <a:t>ESTABLISHING PARTICIPANT </a:t>
            </a:r>
            <a:r>
              <a:rPr lang="en-US" sz="4800" dirty="0">
                <a:solidFill>
                  <a:srgbClr val="00B0F0"/>
                </a:solidFill>
              </a:rPr>
              <a:t>ELIGIBILITY</a:t>
            </a:r>
            <a:r>
              <a:rPr lang="en-US" sz="4800" dirty="0"/>
              <a:t>:</a:t>
            </a:r>
            <a:br>
              <a:rPr lang="en-US" sz="4000" dirty="0">
                <a:solidFill>
                  <a:srgbClr val="A4BCFE"/>
                </a:solidFill>
              </a:rPr>
            </a:br>
            <a:br>
              <a:rPr lang="en-US" sz="4000" dirty="0"/>
            </a:br>
            <a:r>
              <a:rPr lang="en-US" sz="3600" dirty="0"/>
              <a:t>A SHARED RESPONSIBILITY</a:t>
            </a:r>
          </a:p>
        </p:txBody>
      </p:sp>
    </p:spTree>
    <p:extLst>
      <p:ext uri="{BB962C8B-B14F-4D97-AF65-F5344CB8AC3E}">
        <p14:creationId xmlns:p14="http://schemas.microsoft.com/office/powerpoint/2010/main" val="39091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3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82" y="609600"/>
            <a:ext cx="9117550" cy="1446550"/>
          </a:xfrm>
          <a:prstGeom prst="rect">
            <a:avLst/>
          </a:prstGeom>
          <a:noFill/>
        </p:spPr>
        <p:txBody>
          <a:bodyPr wrap="square" rtlCol="0">
            <a:spAutoFit/>
          </a:bodyPr>
          <a:lstStyle/>
          <a:p>
            <a:pPr algn="ctr"/>
            <a:r>
              <a:rPr lang="en-US" sz="4400" dirty="0">
                <a:solidFill>
                  <a:srgbClr val="0070C0"/>
                </a:solidFill>
                <a:latin typeface="+mj-lt"/>
              </a:rPr>
              <a:t>Natural Resources Conservation Service (NRCS)</a:t>
            </a:r>
          </a:p>
        </p:txBody>
      </p:sp>
      <p:sp>
        <p:nvSpPr>
          <p:cNvPr id="4" name="TextBox 3"/>
          <p:cNvSpPr txBox="1"/>
          <p:nvPr/>
        </p:nvSpPr>
        <p:spPr>
          <a:xfrm>
            <a:off x="-18154" y="3048000"/>
            <a:ext cx="9020568" cy="523220"/>
          </a:xfrm>
          <a:prstGeom prst="rect">
            <a:avLst/>
          </a:prstGeom>
          <a:noFill/>
        </p:spPr>
        <p:txBody>
          <a:bodyPr wrap="square" rtlCol="0">
            <a:spAutoFit/>
          </a:bodyPr>
          <a:lstStyle/>
          <a:p>
            <a:pPr algn="ctr"/>
            <a:r>
              <a:rPr lang="en-US" sz="2800" b="1" dirty="0">
                <a:latin typeface="+mj-lt"/>
              </a:rPr>
              <a:t>Mission:   Helping People Help the Land</a:t>
            </a:r>
            <a:r>
              <a:rPr lang="en-US" sz="2800" dirty="0">
                <a:latin typeface="+mj-lt"/>
              </a:rPr>
              <a:t> </a:t>
            </a:r>
          </a:p>
        </p:txBody>
      </p:sp>
      <p:sp>
        <p:nvSpPr>
          <p:cNvPr id="6" name="TextBox 5"/>
          <p:cNvSpPr txBox="1"/>
          <p:nvPr/>
        </p:nvSpPr>
        <p:spPr>
          <a:xfrm>
            <a:off x="762000" y="4724400"/>
            <a:ext cx="8229600" cy="1200329"/>
          </a:xfrm>
          <a:prstGeom prst="rect">
            <a:avLst/>
          </a:prstGeom>
          <a:noFill/>
        </p:spPr>
        <p:txBody>
          <a:bodyPr wrap="square" rtlCol="0">
            <a:spAutoFit/>
          </a:bodyPr>
          <a:lstStyle/>
          <a:p>
            <a:r>
              <a:rPr lang="en-US" sz="2400" dirty="0">
                <a:solidFill>
                  <a:srgbClr val="0070C0"/>
                </a:solidFill>
                <a:latin typeface="+mj-lt"/>
              </a:rPr>
              <a:t>Provide technical and/or financial assistance to private land owners or managers to assist them to make sound natural resource management decisions</a:t>
            </a:r>
            <a:r>
              <a:rPr lang="en-US" dirty="0"/>
              <a:t>.</a:t>
            </a:r>
          </a:p>
        </p:txBody>
      </p:sp>
    </p:spTree>
    <p:extLst>
      <p:ext uri="{BB962C8B-B14F-4D97-AF65-F5344CB8AC3E}">
        <p14:creationId xmlns:p14="http://schemas.microsoft.com/office/powerpoint/2010/main" val="356135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6F2F59B-4822-49D4-B44B-2D35BC9A8853}" type="slidenum">
              <a:rPr lang="en-US"/>
              <a:pPr/>
              <a:t>20</a:t>
            </a:fld>
            <a:endParaRPr lang="en-US"/>
          </a:p>
        </p:txBody>
      </p:sp>
      <p:sp>
        <p:nvSpPr>
          <p:cNvPr id="1347586" name="Rectangle 2"/>
          <p:cNvSpPr>
            <a:spLocks noGrp="1" noChangeArrowheads="1"/>
          </p:cNvSpPr>
          <p:nvPr>
            <p:ph type="title"/>
          </p:nvPr>
        </p:nvSpPr>
        <p:spPr>
          <a:xfrm>
            <a:off x="685800" y="1143000"/>
            <a:ext cx="7772400" cy="914400"/>
          </a:xfrm>
        </p:spPr>
        <p:txBody>
          <a:bodyPr/>
          <a:lstStyle/>
          <a:p>
            <a:pPr algn="ctr"/>
            <a:r>
              <a:rPr lang="en-US" sz="4000" dirty="0"/>
              <a:t>Participant Responsibilities</a:t>
            </a:r>
            <a:endParaRPr lang="en-US" sz="6000" dirty="0"/>
          </a:p>
        </p:txBody>
      </p:sp>
      <p:sp>
        <p:nvSpPr>
          <p:cNvPr id="1347590" name="Rectangle 6"/>
          <p:cNvSpPr>
            <a:spLocks noGrp="1" noChangeArrowheads="1"/>
          </p:cNvSpPr>
          <p:nvPr>
            <p:ph type="body" idx="1"/>
          </p:nvPr>
        </p:nvSpPr>
        <p:spPr>
          <a:xfrm>
            <a:off x="152400" y="2209800"/>
            <a:ext cx="8839200" cy="4343400"/>
          </a:xfrm>
        </p:spPr>
        <p:txBody>
          <a:bodyPr>
            <a:normAutofit/>
          </a:bodyPr>
          <a:lstStyle/>
          <a:p>
            <a:r>
              <a:rPr lang="en-US" sz="2800" dirty="0"/>
              <a:t>Submit a signed and dated NRCS-CPA-1200 form</a:t>
            </a:r>
          </a:p>
          <a:p>
            <a:r>
              <a:rPr lang="en-US" sz="2800" dirty="0"/>
              <a:t>Establish or update as needed farm records with Farm Service Agency (FSA) by providing to FSA or NRCS</a:t>
            </a:r>
          </a:p>
          <a:p>
            <a:r>
              <a:rPr lang="en-US" sz="2800" dirty="0"/>
              <a:t>Participant or participant’s representative’s responsibility to ensure that all 901 is accurate and all members sign and complete forms for adjusted gross income (AGI) and HEL/W (Highly Erodible Land/Wetland) </a:t>
            </a:r>
          </a:p>
          <a:p>
            <a:pPr lvl="2"/>
            <a:endParaRPr lang="en-US" sz="1200" dirty="0"/>
          </a:p>
        </p:txBody>
      </p:sp>
    </p:spTree>
    <p:extLst>
      <p:ext uri="{BB962C8B-B14F-4D97-AF65-F5344CB8AC3E}">
        <p14:creationId xmlns:p14="http://schemas.microsoft.com/office/powerpoint/2010/main" val="9045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75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75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75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759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Working with FSA on Eligibility</a:t>
            </a:r>
          </a:p>
        </p:txBody>
      </p:sp>
      <p:sp>
        <p:nvSpPr>
          <p:cNvPr id="3" name="Content Placeholder 2"/>
          <p:cNvSpPr>
            <a:spLocks noGrp="1"/>
          </p:cNvSpPr>
          <p:nvPr>
            <p:ph idx="1"/>
          </p:nvPr>
        </p:nvSpPr>
        <p:spPr>
          <a:xfrm>
            <a:off x="685800" y="2362200"/>
            <a:ext cx="7772400" cy="4038600"/>
          </a:xfrm>
        </p:spPr>
        <p:txBody>
          <a:bodyPr>
            <a:normAutofit lnSpcReduction="10000"/>
          </a:bodyPr>
          <a:lstStyle/>
          <a:p>
            <a:r>
              <a:rPr lang="en-US" sz="2800" dirty="0"/>
              <a:t>Participant is responsible for their eligibility</a:t>
            </a:r>
          </a:p>
          <a:p>
            <a:pPr lvl="1"/>
            <a:r>
              <a:rPr lang="en-US" sz="2400" dirty="0"/>
              <a:t>Eligibility updates in FSA Systems</a:t>
            </a:r>
          </a:p>
          <a:p>
            <a:pPr lvl="2"/>
            <a:r>
              <a:rPr lang="en-US" sz="1600" dirty="0"/>
              <a:t>Participant makes request to FSA</a:t>
            </a:r>
          </a:p>
          <a:p>
            <a:pPr lvl="1"/>
            <a:r>
              <a:rPr lang="en-US" sz="2400" dirty="0"/>
              <a:t>FSA Farm Records</a:t>
            </a:r>
          </a:p>
          <a:p>
            <a:pPr lvl="2"/>
            <a:r>
              <a:rPr lang="en-US" sz="1600" dirty="0"/>
              <a:t>Participant must request farm record updates if needed</a:t>
            </a:r>
          </a:p>
          <a:p>
            <a:pPr lvl="1"/>
            <a:r>
              <a:rPr lang="en-US" sz="2400" dirty="0"/>
              <a:t>Participant must be AGI (Adjusted Gross Income) compliant for the year the contract is entered into</a:t>
            </a:r>
          </a:p>
          <a:p>
            <a:r>
              <a:rPr lang="en-US" sz="2800" dirty="0"/>
              <a:t>Use AD-2047-Customer Data Information Sheet for FSA’s MIDAS entry of customer data (SCIMS)</a:t>
            </a:r>
          </a:p>
          <a:p>
            <a:endParaRPr lang="en-US" sz="2400" dirty="0"/>
          </a:p>
        </p:txBody>
      </p:sp>
      <p:sp>
        <p:nvSpPr>
          <p:cNvPr id="4" name="Slide Number Placeholder 3"/>
          <p:cNvSpPr>
            <a:spLocks noGrp="1"/>
          </p:cNvSpPr>
          <p:nvPr>
            <p:ph type="sldNum" sz="quarter" idx="10"/>
          </p:nvPr>
        </p:nvSpPr>
        <p:spPr/>
        <p:txBody>
          <a:bodyPr/>
          <a:lstStyle/>
          <a:p>
            <a:fld id="{C1DBAD51-F70D-48F9-ACD3-A014B361A1F2}" type="slidenum">
              <a:rPr lang="en-US" smtClean="0"/>
              <a:pPr/>
              <a:t>21</a:t>
            </a:fld>
            <a:endParaRPr lang="en-US"/>
          </a:p>
        </p:txBody>
      </p:sp>
    </p:spTree>
    <p:extLst>
      <p:ext uri="{BB962C8B-B14F-4D97-AF65-F5344CB8AC3E}">
        <p14:creationId xmlns:p14="http://schemas.microsoft.com/office/powerpoint/2010/main" val="12027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Eligibility Criteria</a:t>
            </a:r>
          </a:p>
        </p:txBody>
      </p:sp>
      <p:sp>
        <p:nvSpPr>
          <p:cNvPr id="3" name="Content Placeholder 2"/>
          <p:cNvSpPr>
            <a:spLocks noGrp="1"/>
          </p:cNvSpPr>
          <p:nvPr>
            <p:ph idx="1"/>
          </p:nvPr>
        </p:nvSpPr>
        <p:spPr>
          <a:xfrm>
            <a:off x="685800" y="1981200"/>
            <a:ext cx="8001000" cy="4419600"/>
          </a:xfrm>
        </p:spPr>
        <p:txBody>
          <a:bodyPr>
            <a:normAutofit lnSpcReduction="10000"/>
          </a:bodyPr>
          <a:lstStyle/>
          <a:p>
            <a:r>
              <a:rPr lang="en-US" sz="2800" dirty="0"/>
              <a:t>Documentation required to complete eligibility:</a:t>
            </a:r>
          </a:p>
          <a:p>
            <a:pPr lvl="1">
              <a:buFont typeface="Wingdings" panose="05000000000000000000" pitchFamily="2" charset="2"/>
              <a:buChar char="§"/>
            </a:pPr>
            <a:r>
              <a:rPr lang="en-US" sz="1800" dirty="0"/>
              <a:t>Certification of land control </a:t>
            </a:r>
          </a:p>
          <a:p>
            <a:pPr lvl="1">
              <a:buFont typeface="Wingdings" panose="05000000000000000000" pitchFamily="2" charset="2"/>
              <a:buChar char="§"/>
            </a:pPr>
            <a:r>
              <a:rPr lang="en-US" sz="1800" dirty="0"/>
              <a:t>AGI Certification:  CCC-941 form</a:t>
            </a:r>
          </a:p>
          <a:p>
            <a:pPr lvl="1">
              <a:buFont typeface="Wingdings" panose="05000000000000000000" pitchFamily="2" charset="2"/>
              <a:buChar char="§"/>
            </a:pPr>
            <a:r>
              <a:rPr lang="en-US" sz="1800" dirty="0"/>
              <a:t>HELC/WC:  AD-1026 form</a:t>
            </a:r>
          </a:p>
          <a:p>
            <a:pPr lvl="1">
              <a:buFont typeface="Wingdings" panose="05000000000000000000" pitchFamily="2" charset="2"/>
              <a:buChar char="§"/>
            </a:pPr>
            <a:r>
              <a:rPr lang="en-US" sz="1800" dirty="0"/>
              <a:t>Farming Records up to date </a:t>
            </a:r>
          </a:p>
          <a:p>
            <a:pPr lvl="1">
              <a:buFont typeface="Wingdings" panose="05000000000000000000" pitchFamily="2" charset="2"/>
              <a:buChar char="§"/>
            </a:pPr>
            <a:r>
              <a:rPr lang="en-US" sz="1800" dirty="0"/>
              <a:t>Direct Deposit: SF-1199 form and a voided check or bank signature</a:t>
            </a:r>
          </a:p>
          <a:p>
            <a:pPr lvl="1">
              <a:buFont typeface="Wingdings" panose="05000000000000000000" pitchFamily="2" charset="2"/>
              <a:buChar char="§"/>
            </a:pPr>
            <a:r>
              <a:rPr lang="en-US" sz="1800" dirty="0"/>
              <a:t>Signature Authority documentation if applicable: </a:t>
            </a:r>
          </a:p>
          <a:p>
            <a:pPr lvl="2">
              <a:buFont typeface="Arial" panose="020B0604020202020204" pitchFamily="34" charset="0"/>
              <a:buChar char="•"/>
            </a:pPr>
            <a:r>
              <a:rPr lang="en-US" sz="1800" dirty="0"/>
              <a:t>CCC-901 form</a:t>
            </a:r>
          </a:p>
          <a:p>
            <a:pPr lvl="2">
              <a:buFont typeface="Arial" panose="020B0604020202020204" pitchFamily="34" charset="0"/>
              <a:buChar char="•"/>
            </a:pPr>
            <a:r>
              <a:rPr lang="en-US" sz="1800" dirty="0"/>
              <a:t>Other documentation to establish signature authority</a:t>
            </a:r>
          </a:p>
          <a:p>
            <a:pPr lvl="2">
              <a:buFont typeface="Arial" panose="020B0604020202020204" pitchFamily="34" charset="0"/>
              <a:buChar char="•"/>
            </a:pPr>
            <a:r>
              <a:rPr lang="en-US" sz="1800" dirty="0"/>
              <a:t>FSA-211 form or notarized general power of attorney</a:t>
            </a:r>
          </a:p>
          <a:p>
            <a:pPr lvl="1">
              <a:buFont typeface="Wingdings" panose="05000000000000000000" pitchFamily="2" charset="2"/>
              <a:buChar char="§"/>
            </a:pPr>
            <a:r>
              <a:rPr lang="en-US" sz="1800" dirty="0"/>
              <a:t>Permission to Install Structural and/or Vegetative Practices on leased land</a:t>
            </a:r>
          </a:p>
          <a:p>
            <a:pPr lvl="1">
              <a:buFont typeface="Wingdings" panose="05000000000000000000" pitchFamily="2" charset="2"/>
              <a:buChar char="§"/>
            </a:pPr>
            <a:r>
              <a:rPr lang="en-US" sz="1800" dirty="0"/>
              <a:t>Irrigation History: LTP-5 form - if irrigation practices are planned</a:t>
            </a:r>
          </a:p>
          <a:p>
            <a:pPr lvl="1">
              <a:buFont typeface="Wingdings" panose="05000000000000000000" pitchFamily="2" charset="2"/>
              <a:buChar char="§"/>
            </a:pPr>
            <a:r>
              <a:rPr lang="en-US" sz="1800" dirty="0"/>
              <a:t>DUNS Number is entered for Entity Participants</a:t>
            </a:r>
          </a:p>
        </p:txBody>
      </p:sp>
      <p:sp>
        <p:nvSpPr>
          <p:cNvPr id="4" name="Slide Number Placeholder 3"/>
          <p:cNvSpPr>
            <a:spLocks noGrp="1"/>
          </p:cNvSpPr>
          <p:nvPr>
            <p:ph type="sldNum" sz="quarter" idx="10"/>
          </p:nvPr>
        </p:nvSpPr>
        <p:spPr/>
        <p:txBody>
          <a:bodyPr/>
          <a:lstStyle/>
          <a:p>
            <a:fld id="{C1DBAD51-F70D-48F9-ACD3-A014B361A1F2}" type="slidenum">
              <a:rPr lang="en-US" smtClean="0"/>
              <a:pPr/>
              <a:t>22</a:t>
            </a:fld>
            <a:endParaRPr lang="en-US"/>
          </a:p>
        </p:txBody>
      </p:sp>
    </p:spTree>
    <p:extLst>
      <p:ext uri="{BB962C8B-B14F-4D97-AF65-F5344CB8AC3E}">
        <p14:creationId xmlns:p14="http://schemas.microsoft.com/office/powerpoint/2010/main" val="137005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 y="685800"/>
            <a:ext cx="9144000" cy="769441"/>
          </a:xfrm>
          <a:prstGeom prst="rect">
            <a:avLst/>
          </a:prstGeom>
          <a:noFill/>
        </p:spPr>
        <p:txBody>
          <a:bodyPr wrap="square" rtlCol="0">
            <a:spAutoFit/>
          </a:bodyPr>
          <a:lstStyle/>
          <a:p>
            <a:pPr algn="ctr"/>
            <a:r>
              <a:rPr lang="en-US" sz="4400" b="1" dirty="0">
                <a:solidFill>
                  <a:srgbClr val="0070C0"/>
                </a:solidFill>
                <a:latin typeface="+mj-lt"/>
              </a:rPr>
              <a:t>NRCS Programs*</a:t>
            </a:r>
          </a:p>
        </p:txBody>
      </p:sp>
      <p:sp>
        <p:nvSpPr>
          <p:cNvPr id="5" name="TextBox 4"/>
          <p:cNvSpPr txBox="1"/>
          <p:nvPr/>
        </p:nvSpPr>
        <p:spPr>
          <a:xfrm>
            <a:off x="381000" y="1600200"/>
            <a:ext cx="8686800" cy="3816429"/>
          </a:xfrm>
          <a:prstGeom prst="rect">
            <a:avLst/>
          </a:prstGeom>
          <a:noFill/>
        </p:spPr>
        <p:txBody>
          <a:bodyPr wrap="square" rtlCol="0">
            <a:spAutoFit/>
          </a:bodyPr>
          <a:lstStyle/>
          <a:p>
            <a:pPr marL="285750" indent="-285750">
              <a:buClr>
                <a:schemeClr val="tx2">
                  <a:lumMod val="60000"/>
                  <a:lumOff val="40000"/>
                </a:schemeClr>
              </a:buClr>
              <a:buSzPct val="116000"/>
              <a:buFont typeface="Arial" panose="020B0604020202020204" pitchFamily="34" charset="0"/>
              <a:buChar char="•"/>
            </a:pPr>
            <a:endParaRPr lang="en-US" sz="2800" dirty="0"/>
          </a:p>
          <a:p>
            <a:pPr marL="285750" indent="-285750">
              <a:buClr>
                <a:schemeClr val="tx2">
                  <a:lumMod val="60000"/>
                  <a:lumOff val="40000"/>
                </a:schemeClr>
              </a:buClr>
              <a:buSzPct val="116000"/>
              <a:buFont typeface="Arial" panose="020B0604020202020204" pitchFamily="34" charset="0"/>
              <a:buChar char="•"/>
            </a:pPr>
            <a:r>
              <a:rPr lang="en-US" sz="2800" dirty="0">
                <a:latin typeface="+mj-lt"/>
              </a:rPr>
              <a:t>Conservation Stewardship Program (CSP)</a:t>
            </a:r>
          </a:p>
          <a:p>
            <a:pPr marL="285750" indent="-285750">
              <a:buClr>
                <a:schemeClr val="tx2">
                  <a:lumMod val="60000"/>
                  <a:lumOff val="40000"/>
                </a:schemeClr>
              </a:buClr>
              <a:buSzPct val="116000"/>
              <a:buFont typeface="Arial" panose="020B0604020202020204" pitchFamily="34" charset="0"/>
              <a:buChar char="•"/>
            </a:pPr>
            <a:endParaRPr lang="en-US" sz="2800" dirty="0">
              <a:latin typeface="+mj-lt"/>
            </a:endParaRPr>
          </a:p>
          <a:p>
            <a:pPr marL="285750" indent="-285750">
              <a:buClr>
                <a:schemeClr val="tx2">
                  <a:lumMod val="60000"/>
                  <a:lumOff val="40000"/>
                </a:schemeClr>
              </a:buClr>
              <a:buSzPct val="116000"/>
              <a:buFont typeface="Arial" panose="020B0604020202020204" pitchFamily="34" charset="0"/>
              <a:buChar char="•"/>
            </a:pPr>
            <a:r>
              <a:rPr lang="en-US" sz="2800" dirty="0">
                <a:latin typeface="+mj-lt"/>
              </a:rPr>
              <a:t>Agricultural Conservation Easement Program (ACEP)</a:t>
            </a:r>
          </a:p>
          <a:p>
            <a:pPr marL="285750" indent="-285750">
              <a:buClr>
                <a:schemeClr val="tx2">
                  <a:lumMod val="60000"/>
                  <a:lumOff val="40000"/>
                </a:schemeClr>
              </a:buClr>
              <a:buSzPct val="116000"/>
              <a:buFont typeface="Arial" panose="020B0604020202020204" pitchFamily="34" charset="0"/>
              <a:buChar char="•"/>
            </a:pPr>
            <a:endParaRPr lang="en-US" sz="2800" dirty="0">
              <a:latin typeface="+mj-lt"/>
            </a:endParaRPr>
          </a:p>
          <a:p>
            <a:pPr marL="285750" indent="-285750">
              <a:buClr>
                <a:schemeClr val="tx2">
                  <a:lumMod val="60000"/>
                  <a:lumOff val="40000"/>
                </a:schemeClr>
              </a:buClr>
              <a:buSzPct val="116000"/>
              <a:buFont typeface="Arial" panose="020B0604020202020204" pitchFamily="34" charset="0"/>
              <a:buChar char="•"/>
            </a:pPr>
            <a:r>
              <a:rPr lang="en-US" sz="2800" dirty="0">
                <a:latin typeface="+mj-lt"/>
              </a:rPr>
              <a:t>Conservation Technical Assistance (CTA)</a:t>
            </a:r>
          </a:p>
          <a:p>
            <a:pPr marL="285750" indent="-285750">
              <a:buClr>
                <a:schemeClr val="tx2">
                  <a:lumMod val="60000"/>
                  <a:lumOff val="40000"/>
                </a:schemeClr>
              </a:buClr>
              <a:buSzPct val="116000"/>
              <a:buFont typeface="Arial" panose="020B0604020202020204" pitchFamily="34" charset="0"/>
              <a:buChar char="•"/>
            </a:pPr>
            <a:endParaRPr lang="en-US" sz="2800" dirty="0">
              <a:latin typeface="+mj-lt"/>
            </a:endParaRPr>
          </a:p>
          <a:p>
            <a:pPr marL="285750" indent="-285750">
              <a:buClr>
                <a:schemeClr val="tx2">
                  <a:lumMod val="60000"/>
                  <a:lumOff val="40000"/>
                </a:schemeClr>
              </a:buClr>
              <a:buSzPct val="116000"/>
              <a:buFont typeface="Arial" panose="020B0604020202020204" pitchFamily="34" charset="0"/>
              <a:buChar char="•"/>
            </a:pPr>
            <a:r>
              <a:rPr lang="en-US" sz="2800" dirty="0">
                <a:latin typeface="+mj-lt"/>
              </a:rPr>
              <a:t>Environmental Quality Incentive Program (EQIP)</a:t>
            </a:r>
          </a:p>
          <a:p>
            <a:endParaRPr lang="en-US" dirty="0"/>
          </a:p>
        </p:txBody>
      </p:sp>
      <p:sp>
        <p:nvSpPr>
          <p:cNvPr id="6" name="TextBox 5"/>
          <p:cNvSpPr txBox="1"/>
          <p:nvPr/>
        </p:nvSpPr>
        <p:spPr>
          <a:xfrm>
            <a:off x="0" y="6553506"/>
            <a:ext cx="9067800" cy="276999"/>
          </a:xfrm>
          <a:prstGeom prst="rect">
            <a:avLst/>
          </a:prstGeom>
          <a:noFill/>
        </p:spPr>
        <p:txBody>
          <a:bodyPr wrap="square" rtlCol="0">
            <a:spAutoFit/>
          </a:bodyPr>
          <a:lstStyle/>
          <a:p>
            <a:pPr algn="ctr"/>
            <a:r>
              <a:rPr lang="en-US" sz="1200" dirty="0">
                <a:latin typeface="+mj-lt"/>
              </a:rPr>
              <a:t>*Most commonly used programs in San Joaquin County</a:t>
            </a:r>
          </a:p>
        </p:txBody>
      </p:sp>
    </p:spTree>
    <p:extLst>
      <p:ext uri="{BB962C8B-B14F-4D97-AF65-F5344CB8AC3E}">
        <p14:creationId xmlns:p14="http://schemas.microsoft.com/office/powerpoint/2010/main" val="419129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1945" y="1644877"/>
            <a:ext cx="8001000" cy="1477328"/>
          </a:xfrm>
          <a:prstGeom prst="rect">
            <a:avLst/>
          </a:prstGeom>
        </p:spPr>
        <p:txBody>
          <a:bodyPr wrap="square">
            <a:spAutoFit/>
          </a:bodyPr>
          <a:lstStyle/>
          <a:p>
            <a:endParaRPr lang="en-US" dirty="0"/>
          </a:p>
          <a:p>
            <a:r>
              <a:rPr lang="en-US" dirty="0">
                <a:latin typeface="+mj-lt"/>
              </a:rPr>
              <a:t>CSP participants will receive an annual land use payment for operation-level environmental benefits they produce. Under CSP, participants are paid for conservation performance: the higher the operational performance, the higher their payment.</a:t>
            </a:r>
          </a:p>
        </p:txBody>
      </p:sp>
      <p:sp>
        <p:nvSpPr>
          <p:cNvPr id="13" name="TextBox 12"/>
          <p:cNvSpPr txBox="1"/>
          <p:nvPr/>
        </p:nvSpPr>
        <p:spPr>
          <a:xfrm>
            <a:off x="0" y="990600"/>
            <a:ext cx="9144000" cy="861774"/>
          </a:xfrm>
          <a:prstGeom prst="rect">
            <a:avLst/>
          </a:prstGeom>
          <a:noFill/>
        </p:spPr>
        <p:txBody>
          <a:bodyPr wrap="square" rtlCol="0">
            <a:spAutoFit/>
          </a:bodyPr>
          <a:lstStyle/>
          <a:p>
            <a:pPr algn="ctr"/>
            <a:r>
              <a:rPr lang="en-US" sz="3200" b="1" dirty="0">
                <a:solidFill>
                  <a:srgbClr val="0070C0"/>
                </a:solidFill>
                <a:latin typeface="+mj-lt"/>
              </a:rPr>
              <a:t>Conservation Stewardship Program (CSP)</a:t>
            </a:r>
          </a:p>
          <a:p>
            <a:pPr algn="ctr"/>
            <a:endParaRPr lang="en-US" dirty="0"/>
          </a:p>
        </p:txBody>
      </p:sp>
      <p:sp>
        <p:nvSpPr>
          <p:cNvPr id="4" name="Rectangle 3"/>
          <p:cNvSpPr/>
          <p:nvPr/>
        </p:nvSpPr>
        <p:spPr>
          <a:xfrm>
            <a:off x="756745" y="3143226"/>
            <a:ext cx="7391400" cy="3139321"/>
          </a:xfrm>
          <a:prstGeom prst="rect">
            <a:avLst/>
          </a:prstGeom>
        </p:spPr>
        <p:txBody>
          <a:bodyPr wrap="square">
            <a:spAutoFit/>
          </a:bodyPr>
          <a:lstStyle/>
          <a:p>
            <a:pPr marL="285750" indent="-285750">
              <a:buClr>
                <a:schemeClr val="tx2">
                  <a:lumMod val="60000"/>
                  <a:lumOff val="40000"/>
                </a:schemeClr>
              </a:buClr>
              <a:buSzPct val="116000"/>
              <a:buFont typeface="Arial" panose="020B0604020202020204" pitchFamily="34" charset="0"/>
              <a:buChar char="•"/>
            </a:pPr>
            <a:r>
              <a:rPr lang="en-US" dirty="0">
                <a:latin typeface="+mj-lt"/>
              </a:rPr>
              <a:t>Good program for growers who is already certified in Lodi Rule because they are most likely addressing all resource concerns. Also extensive record keeping is required.</a:t>
            </a:r>
          </a:p>
          <a:p>
            <a:pPr marL="285750" indent="-285750">
              <a:buClr>
                <a:schemeClr val="tx2">
                  <a:lumMod val="60000"/>
                  <a:lumOff val="40000"/>
                </a:schemeClr>
              </a:buClr>
              <a:buSzPct val="116000"/>
              <a:buFont typeface="Arial" panose="020B0604020202020204" pitchFamily="34" charset="0"/>
              <a:buChar char="•"/>
            </a:pPr>
            <a:r>
              <a:rPr lang="en-US" dirty="0">
                <a:latin typeface="+mj-lt"/>
              </a:rPr>
              <a:t>All CSP contracts will have a minimum annual payment of $1,500.</a:t>
            </a:r>
          </a:p>
          <a:p>
            <a:pPr marL="285750" indent="-285750">
              <a:buClr>
                <a:schemeClr val="tx2">
                  <a:lumMod val="60000"/>
                  <a:lumOff val="40000"/>
                </a:schemeClr>
              </a:buClr>
              <a:buSzPct val="116000"/>
              <a:buFont typeface="Arial" panose="020B0604020202020204" pitchFamily="34" charset="0"/>
              <a:buChar char="•"/>
            </a:pPr>
            <a:r>
              <a:rPr lang="en-US" dirty="0">
                <a:latin typeface="+mj-lt"/>
              </a:rPr>
              <a:t>Required to maintain the stewardship level of the resource concerns you are already meeting for the 5-year term of the CSP contract. </a:t>
            </a:r>
          </a:p>
          <a:p>
            <a:pPr marL="285750" indent="-285750">
              <a:buClr>
                <a:schemeClr val="tx2">
                  <a:lumMod val="60000"/>
                  <a:lumOff val="40000"/>
                </a:schemeClr>
              </a:buClr>
              <a:buSzPct val="116000"/>
              <a:buFont typeface="Arial" panose="020B0604020202020204" pitchFamily="34" charset="0"/>
              <a:buChar char="•"/>
            </a:pPr>
            <a:r>
              <a:rPr lang="en-US" dirty="0">
                <a:latin typeface="+mj-lt"/>
              </a:rPr>
              <a:t>Annual payment has two parts – a payment of $350 for each resource concern you are already meeting and a per acre payment based on the land use ($7.50 per acre for cropland).</a:t>
            </a:r>
          </a:p>
          <a:p>
            <a:pPr marL="285750" indent="-285750">
              <a:buClr>
                <a:schemeClr val="tx2">
                  <a:lumMod val="60000"/>
                  <a:lumOff val="40000"/>
                </a:schemeClr>
              </a:buClr>
              <a:buSzPct val="116000"/>
              <a:buFont typeface="Arial" panose="020B0604020202020204" pitchFamily="34" charset="0"/>
              <a:buChar char="•"/>
            </a:pPr>
            <a:r>
              <a:rPr lang="en-US" dirty="0">
                <a:latin typeface="+mj-lt"/>
              </a:rPr>
              <a:t>Program based on commodity crops so it is sometimes not friendly for specialty crops. </a:t>
            </a:r>
          </a:p>
        </p:txBody>
      </p:sp>
    </p:spTree>
    <p:extLst>
      <p:ext uri="{BB962C8B-B14F-4D97-AF65-F5344CB8AC3E}">
        <p14:creationId xmlns:p14="http://schemas.microsoft.com/office/powerpoint/2010/main" val="187928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58317"/>
            <a:ext cx="7620000" cy="1200329"/>
          </a:xfrm>
          <a:prstGeom prst="rect">
            <a:avLst/>
          </a:prstGeom>
        </p:spPr>
        <p:txBody>
          <a:bodyPr wrap="square">
            <a:spAutoFit/>
          </a:bodyPr>
          <a:lstStyle/>
          <a:p>
            <a:r>
              <a:rPr lang="en-US" dirty="0">
                <a:latin typeface="+mj-lt"/>
              </a:rPr>
              <a:t>NRCS provides financial assistance to eligible partners for purchasing Agricultural Land Easements that protect the agricultural use and conservation values of eligible land. In the case of working farms, the program helps farmers and ranchers keep their land in agriculture</a:t>
            </a:r>
            <a:r>
              <a:rPr lang="en-US" dirty="0"/>
              <a:t>.</a:t>
            </a:r>
          </a:p>
        </p:txBody>
      </p:sp>
      <p:sp>
        <p:nvSpPr>
          <p:cNvPr id="3" name="Rectangle 2"/>
          <p:cNvSpPr/>
          <p:nvPr/>
        </p:nvSpPr>
        <p:spPr>
          <a:xfrm>
            <a:off x="457200" y="1066800"/>
            <a:ext cx="8534400" cy="553998"/>
          </a:xfrm>
          <a:prstGeom prst="rect">
            <a:avLst/>
          </a:prstGeom>
        </p:spPr>
        <p:txBody>
          <a:bodyPr wrap="square">
            <a:spAutoFit/>
          </a:bodyPr>
          <a:lstStyle/>
          <a:p>
            <a:r>
              <a:rPr lang="en-US" sz="3000" b="1" dirty="0">
                <a:solidFill>
                  <a:srgbClr val="0070C0"/>
                </a:solidFill>
                <a:latin typeface="+mj-lt"/>
              </a:rPr>
              <a:t>Agricultural Conservation Easement Program (ACEP)</a:t>
            </a:r>
          </a:p>
        </p:txBody>
      </p:sp>
      <p:sp>
        <p:nvSpPr>
          <p:cNvPr id="4" name="Rectangle 3"/>
          <p:cNvSpPr/>
          <p:nvPr/>
        </p:nvSpPr>
        <p:spPr>
          <a:xfrm>
            <a:off x="756745" y="3143226"/>
            <a:ext cx="7391400" cy="2585323"/>
          </a:xfrm>
          <a:prstGeom prst="rect">
            <a:avLst/>
          </a:prstGeom>
        </p:spPr>
        <p:txBody>
          <a:bodyPr wrap="square">
            <a:spAutoFit/>
          </a:bodyPr>
          <a:lstStyle/>
          <a:p>
            <a:pPr marL="285750" indent="-285750">
              <a:buClr>
                <a:schemeClr val="tx2">
                  <a:lumMod val="60000"/>
                  <a:lumOff val="40000"/>
                </a:schemeClr>
              </a:buClr>
              <a:buSzPct val="116000"/>
              <a:buFont typeface="Arial" panose="020B0604020202020204" pitchFamily="34" charset="0"/>
              <a:buChar char="•"/>
            </a:pPr>
            <a:r>
              <a:rPr lang="en-US" dirty="0">
                <a:latin typeface="+mj-lt"/>
              </a:rPr>
              <a:t>NRCS pays 100 percent of the easement value for the purchase of the easement.</a:t>
            </a:r>
          </a:p>
          <a:p>
            <a:pPr marL="285750" indent="-285750">
              <a:buClr>
                <a:schemeClr val="tx2">
                  <a:lumMod val="60000"/>
                  <a:lumOff val="40000"/>
                </a:schemeClr>
              </a:buClr>
              <a:buSzPct val="116000"/>
              <a:buFont typeface="Arial" panose="020B0604020202020204" pitchFamily="34" charset="0"/>
              <a:buChar char="•"/>
            </a:pPr>
            <a:r>
              <a:rPr lang="en-US" dirty="0">
                <a:latin typeface="+mj-lt"/>
              </a:rPr>
              <a:t>Work with a partner land trust entity ( Ex: Central Valley Farmland Trust or SJCOG).</a:t>
            </a:r>
          </a:p>
          <a:p>
            <a:pPr marL="285750" indent="-285750">
              <a:buClr>
                <a:schemeClr val="tx2">
                  <a:lumMod val="60000"/>
                  <a:lumOff val="40000"/>
                </a:schemeClr>
              </a:buClr>
              <a:buSzPct val="116000"/>
              <a:buFont typeface="Arial" panose="020B0604020202020204" pitchFamily="34" charset="0"/>
              <a:buChar char="•"/>
            </a:pPr>
            <a:r>
              <a:rPr lang="en-US" dirty="0">
                <a:latin typeface="+mj-lt"/>
              </a:rPr>
              <a:t>Easement is recorded with the deed and property owner maintains some rights. </a:t>
            </a:r>
          </a:p>
          <a:p>
            <a:pPr marL="285750" indent="-285750">
              <a:buClr>
                <a:schemeClr val="tx2">
                  <a:lumMod val="60000"/>
                  <a:lumOff val="40000"/>
                </a:schemeClr>
              </a:buClr>
              <a:buSzPct val="116000"/>
              <a:buFont typeface="Arial" panose="020B0604020202020204" pitchFamily="34" charset="0"/>
              <a:buChar char="•"/>
            </a:pPr>
            <a:r>
              <a:rPr lang="en-US" dirty="0">
                <a:latin typeface="+mj-lt"/>
              </a:rPr>
              <a:t>Easement for estate planning purposes (If you want the property to stay in agriculture)</a:t>
            </a:r>
          </a:p>
          <a:p>
            <a:pPr marL="285750" indent="-285750">
              <a:buClr>
                <a:schemeClr val="tx2">
                  <a:lumMod val="60000"/>
                  <a:lumOff val="40000"/>
                </a:schemeClr>
              </a:buClr>
              <a:buSzPct val="11600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855513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4000" dirty="0">
                <a:solidFill>
                  <a:srgbClr val="0070C0"/>
                </a:solidFill>
              </a:rPr>
              <a:t>Conservation Technical Assistance (CTA)</a:t>
            </a:r>
            <a:br>
              <a:rPr lang="en-US" sz="4000" dirty="0">
                <a:solidFill>
                  <a:srgbClr val="0070C0"/>
                </a:solidFill>
              </a:rPr>
            </a:br>
            <a:endParaRPr lang="en-US" sz="4000" dirty="0">
              <a:solidFill>
                <a:srgbClr val="0070C0"/>
              </a:solidFill>
            </a:endParaRPr>
          </a:p>
        </p:txBody>
      </p:sp>
      <p:sp>
        <p:nvSpPr>
          <p:cNvPr id="3" name="Content Placeholder 2"/>
          <p:cNvSpPr>
            <a:spLocks noGrp="1"/>
          </p:cNvSpPr>
          <p:nvPr>
            <p:ph idx="1"/>
          </p:nvPr>
        </p:nvSpPr>
        <p:spPr>
          <a:xfrm>
            <a:off x="533400" y="1752600"/>
            <a:ext cx="7924800" cy="2819400"/>
          </a:xfrm>
        </p:spPr>
        <p:txBody>
          <a:bodyPr>
            <a:noAutofit/>
          </a:bodyPr>
          <a:lstStyle/>
          <a:p>
            <a:pPr marL="0" indent="0">
              <a:buNone/>
            </a:pPr>
            <a:r>
              <a:rPr lang="en-US" sz="2000" dirty="0">
                <a:latin typeface="+mj-lt"/>
              </a:rPr>
              <a:t>Conservation technical assistance is the help NRCS and its partners provide to land users to address opportunities, concerns, and problems related to the use of natural resources.</a:t>
            </a:r>
          </a:p>
          <a:p>
            <a:pPr marL="0" indent="0">
              <a:buNone/>
            </a:pPr>
            <a:endParaRPr lang="en-US" sz="2000" dirty="0">
              <a:latin typeface="+mj-lt"/>
            </a:endParaRPr>
          </a:p>
          <a:p>
            <a:pPr marL="651510" lvl="1" indent="-285750">
              <a:buClr>
                <a:schemeClr val="tx2">
                  <a:lumMod val="60000"/>
                  <a:lumOff val="40000"/>
                </a:schemeClr>
              </a:buClr>
              <a:buSzPct val="116000"/>
              <a:buFont typeface="Arial" panose="020B0604020202020204" pitchFamily="34" charset="0"/>
              <a:buChar char="•"/>
            </a:pPr>
            <a:r>
              <a:rPr lang="en-US" sz="1600" dirty="0">
                <a:latin typeface="+mj-lt"/>
              </a:rPr>
              <a:t>CTA can assist with resource assessment, practice design, resource monitoring, or follow-up of installed practices.</a:t>
            </a:r>
          </a:p>
          <a:p>
            <a:pPr marL="651510" lvl="1" indent="-285750">
              <a:buClr>
                <a:schemeClr val="tx2">
                  <a:lumMod val="60000"/>
                  <a:lumOff val="40000"/>
                </a:schemeClr>
              </a:buClr>
              <a:buSzPct val="116000"/>
              <a:buFont typeface="Arial" panose="020B0604020202020204" pitchFamily="34" charset="0"/>
              <a:buChar char="•"/>
            </a:pPr>
            <a:r>
              <a:rPr lang="en-US" sz="1600" dirty="0">
                <a:latin typeface="+mj-lt"/>
              </a:rPr>
              <a:t>CTA program does not include financial or cost-share assistance, but clients may develop conservation plans, which may serve as a springboard for those interested in participating in USDA financial assistance programs.</a:t>
            </a:r>
          </a:p>
        </p:txBody>
      </p:sp>
    </p:spTree>
    <p:extLst>
      <p:ext uri="{BB962C8B-B14F-4D97-AF65-F5344CB8AC3E}">
        <p14:creationId xmlns:p14="http://schemas.microsoft.com/office/powerpoint/2010/main" val="107250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rmAutofit/>
          </a:bodyPr>
          <a:lstStyle/>
          <a:p>
            <a:pPr algn="ctr"/>
            <a:r>
              <a:rPr lang="en-US" sz="4400" b="1" dirty="0">
                <a:solidFill>
                  <a:srgbClr val="0070C0"/>
                </a:solidFill>
              </a:rPr>
              <a:t>Conservation Planning</a:t>
            </a:r>
          </a:p>
        </p:txBody>
      </p:sp>
      <p:sp>
        <p:nvSpPr>
          <p:cNvPr id="3" name="Content Placeholder 2"/>
          <p:cNvSpPr>
            <a:spLocks noGrp="1"/>
          </p:cNvSpPr>
          <p:nvPr>
            <p:ph idx="1"/>
          </p:nvPr>
        </p:nvSpPr>
        <p:spPr>
          <a:xfrm>
            <a:off x="2971800" y="1905000"/>
            <a:ext cx="3124200" cy="4648200"/>
          </a:xfrm>
        </p:spPr>
        <p:txBody>
          <a:bodyPr>
            <a:normAutofit fontScale="92500" lnSpcReduction="10000"/>
          </a:bodyPr>
          <a:lstStyle/>
          <a:p>
            <a:r>
              <a:rPr lang="en-US" sz="3600" dirty="0">
                <a:latin typeface="+mj-lt"/>
              </a:rPr>
              <a:t>S - Soil</a:t>
            </a:r>
          </a:p>
          <a:p>
            <a:r>
              <a:rPr lang="en-US" sz="3600" dirty="0">
                <a:latin typeface="+mj-lt"/>
              </a:rPr>
              <a:t>W - Water</a:t>
            </a:r>
          </a:p>
          <a:p>
            <a:r>
              <a:rPr lang="en-US" sz="3600" dirty="0">
                <a:latin typeface="+mj-lt"/>
              </a:rPr>
              <a:t>A - Air</a:t>
            </a:r>
          </a:p>
          <a:p>
            <a:r>
              <a:rPr lang="en-US" sz="3600" dirty="0">
                <a:latin typeface="+mj-lt"/>
              </a:rPr>
              <a:t>P - Plans</a:t>
            </a:r>
          </a:p>
          <a:p>
            <a:r>
              <a:rPr lang="en-US" sz="3600" dirty="0">
                <a:latin typeface="+mj-lt"/>
              </a:rPr>
              <a:t>A - Animals</a:t>
            </a:r>
          </a:p>
          <a:p>
            <a:r>
              <a:rPr lang="en-US" sz="3600" dirty="0">
                <a:latin typeface="+mj-lt"/>
              </a:rPr>
              <a:t>H – Human</a:t>
            </a:r>
          </a:p>
          <a:p>
            <a:pPr marL="0" indent="0">
              <a:buNone/>
            </a:pPr>
            <a:r>
              <a:rPr lang="en-US" sz="3600" dirty="0">
                <a:latin typeface="+mj-lt"/>
              </a:rPr>
              <a:t>            +</a:t>
            </a:r>
          </a:p>
          <a:p>
            <a:r>
              <a:rPr lang="en-US" sz="3600" dirty="0">
                <a:latin typeface="+mj-lt"/>
              </a:rPr>
              <a:t>E - Energy</a:t>
            </a:r>
          </a:p>
        </p:txBody>
      </p:sp>
    </p:spTree>
    <p:extLst>
      <p:ext uri="{BB962C8B-B14F-4D97-AF65-F5344CB8AC3E}">
        <p14:creationId xmlns:p14="http://schemas.microsoft.com/office/powerpoint/2010/main" val="420689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2041" y="457200"/>
            <a:ext cx="9144000" cy="838200"/>
          </a:xfrm>
          <a:prstGeom prst="rect">
            <a:avLst/>
          </a:prstGeom>
        </p:spPr>
        <p:txBody>
          <a:bodyPr>
            <a:normAutofit fontScale="3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br>
              <a:rPr lang="en-US" b="1" dirty="0">
                <a:latin typeface="Times New Roman" pitchFamily="18" charset="0"/>
              </a:rPr>
            </a:br>
            <a:r>
              <a:rPr lang="en-US" sz="14700" b="1" dirty="0">
                <a:solidFill>
                  <a:srgbClr val="005DA2"/>
                </a:solidFill>
              </a:rPr>
              <a:t>Soil</a:t>
            </a:r>
          </a:p>
        </p:txBody>
      </p:sp>
      <p:sp>
        <p:nvSpPr>
          <p:cNvPr id="8" name="Rectangle 3"/>
          <p:cNvSpPr txBox="1">
            <a:spLocks noChangeArrowheads="1"/>
          </p:cNvSpPr>
          <p:nvPr/>
        </p:nvSpPr>
        <p:spPr>
          <a:xfrm>
            <a:off x="3581400" y="1295400"/>
            <a:ext cx="4191000" cy="3962400"/>
          </a:xfrm>
          <a:prstGeom prst="rect">
            <a:avLst/>
          </a:prstGeom>
          <a:solidFill>
            <a:schemeClr val="accent6">
              <a:lumMod val="60000"/>
              <a:lumOff val="40000"/>
            </a:schemeClr>
          </a:solidFill>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Font typeface="Wingdings 2"/>
              <a:buNone/>
              <a:defRPr/>
            </a:pPr>
            <a:r>
              <a:rPr lang="en-US" sz="2800" b="1" dirty="0"/>
              <a:t>Loss of soil and </a:t>
            </a:r>
          </a:p>
          <a:p>
            <a:pPr algn="ctr">
              <a:buFont typeface="Wingdings 2"/>
              <a:buNone/>
              <a:defRPr/>
            </a:pPr>
            <a:r>
              <a:rPr lang="en-US" sz="2800" b="1" dirty="0"/>
              <a:t>nutrients cause…</a:t>
            </a:r>
          </a:p>
          <a:p>
            <a:pPr lvl="1">
              <a:buFont typeface="Arial" panose="020B0604020202020204" pitchFamily="34" charset="0"/>
              <a:buChar char="•"/>
              <a:defRPr/>
            </a:pPr>
            <a:r>
              <a:rPr lang="en-US" dirty="0"/>
              <a:t>decreased fertility levels </a:t>
            </a:r>
          </a:p>
          <a:p>
            <a:pPr lvl="1">
              <a:buFont typeface="Arial" panose="020B0604020202020204" pitchFamily="34" charset="0"/>
              <a:buChar char="•"/>
              <a:defRPr/>
            </a:pPr>
            <a:r>
              <a:rPr lang="en-US" dirty="0"/>
              <a:t>wind and water erosion</a:t>
            </a:r>
          </a:p>
          <a:p>
            <a:pPr lvl="1">
              <a:buFont typeface="Arial" panose="020B0604020202020204" pitchFamily="34" charset="0"/>
              <a:buChar char="•"/>
              <a:defRPr/>
            </a:pPr>
            <a:r>
              <a:rPr lang="en-US" dirty="0"/>
              <a:t>decreasing crop yields </a:t>
            </a:r>
          </a:p>
          <a:p>
            <a:pPr lvl="1">
              <a:buFont typeface="Arial" panose="020B0604020202020204" pitchFamily="34" charset="0"/>
              <a:buChar char="•"/>
              <a:defRPr/>
            </a:pPr>
            <a:r>
              <a:rPr lang="en-US" dirty="0"/>
              <a:t>less water infiltration into the soil </a:t>
            </a:r>
          </a:p>
          <a:p>
            <a:pPr lvl="2">
              <a:lnSpc>
                <a:spcPct val="90000"/>
              </a:lnSpc>
              <a:buFont typeface="Wingdings 2"/>
              <a:buChar char=""/>
              <a:defRPr/>
            </a:pPr>
            <a:endParaRPr lang="en-US" sz="2200" dirty="0"/>
          </a:p>
          <a:p>
            <a:pPr lvl="2">
              <a:lnSpc>
                <a:spcPct val="90000"/>
              </a:lnSpc>
              <a:buFont typeface="Wingdings 2"/>
              <a:buChar char=""/>
              <a:defRPr/>
            </a:pPr>
            <a:endParaRPr lang="en-US" sz="2200" dirty="0"/>
          </a:p>
          <a:p>
            <a:pPr lvl="2">
              <a:lnSpc>
                <a:spcPct val="90000"/>
              </a:lnSpc>
              <a:buFont typeface="Wingdings 2"/>
              <a:buChar char=""/>
              <a:defRPr/>
            </a:pPr>
            <a:endParaRPr lang="en-US" sz="2200" dirty="0"/>
          </a:p>
          <a:p>
            <a:pPr lvl="2">
              <a:lnSpc>
                <a:spcPct val="90000"/>
              </a:lnSpc>
              <a:buFont typeface="Wingdings 2"/>
              <a:buChar char=""/>
              <a:defRPr/>
            </a:pPr>
            <a:endParaRPr lang="en-US" sz="2200" dirty="0"/>
          </a:p>
          <a:p>
            <a:pPr lvl="2">
              <a:lnSpc>
                <a:spcPct val="90000"/>
              </a:lnSpc>
              <a:buFont typeface="Wingdings 2"/>
              <a:buChar char=""/>
              <a:defRPr/>
            </a:pPr>
            <a:endParaRPr lang="en-US" dirty="0">
              <a:latin typeface="Times New Roman" pitchFamily="18" charset="0"/>
            </a:endParaRPr>
          </a:p>
        </p:txBody>
      </p:sp>
      <p:pic>
        <p:nvPicPr>
          <p:cNvPr id="9" name="Picture 8" descr="http://images.wikia.com/permaculture/images/d/de/Soilprofile1.jpg"/>
          <p:cNvPicPr>
            <a:picLocks noChangeAspect="1" noChangeArrowheads="1"/>
          </p:cNvPicPr>
          <p:nvPr/>
        </p:nvPicPr>
        <p:blipFill>
          <a:blip r:embed="rId2" cstate="print"/>
          <a:srcRect/>
          <a:stretch>
            <a:fillRect/>
          </a:stretch>
        </p:blipFill>
        <p:spPr bwMode="auto">
          <a:xfrm>
            <a:off x="7543800" y="457200"/>
            <a:ext cx="1300163" cy="1828800"/>
          </a:xfrm>
          <a:prstGeom prst="rect">
            <a:avLst/>
          </a:prstGeom>
          <a:noFill/>
          <a:ln w="9525">
            <a:noFill/>
            <a:miter lim="800000"/>
            <a:headEnd/>
            <a:tailEnd/>
          </a:ln>
        </p:spPr>
      </p:pic>
      <p:pic>
        <p:nvPicPr>
          <p:cNvPr id="10" name="Picture 12" descr="http://www.uvm.edu/~pss/HandsSoilPlant.jpg"/>
          <p:cNvPicPr>
            <a:picLocks noChangeAspect="1" noChangeArrowheads="1"/>
          </p:cNvPicPr>
          <p:nvPr/>
        </p:nvPicPr>
        <p:blipFill>
          <a:blip r:embed="rId3" cstate="print"/>
          <a:srcRect/>
          <a:stretch>
            <a:fillRect/>
          </a:stretch>
        </p:blipFill>
        <p:spPr bwMode="auto">
          <a:xfrm>
            <a:off x="228600" y="1676400"/>
            <a:ext cx="3622675" cy="2819400"/>
          </a:xfrm>
          <a:prstGeom prst="rect">
            <a:avLst/>
          </a:prstGeom>
          <a:noFill/>
          <a:ln w="9525">
            <a:noFill/>
            <a:miter lim="800000"/>
            <a:headEnd/>
            <a:tailEnd/>
          </a:ln>
        </p:spPr>
      </p:pic>
      <p:sp>
        <p:nvSpPr>
          <p:cNvPr id="11" name="Rectangle 9"/>
          <p:cNvSpPr>
            <a:spLocks noChangeArrowheads="1"/>
          </p:cNvSpPr>
          <p:nvPr/>
        </p:nvSpPr>
        <p:spPr bwMode="auto">
          <a:xfrm>
            <a:off x="1066800" y="4495800"/>
            <a:ext cx="1752600" cy="338138"/>
          </a:xfrm>
          <a:prstGeom prst="rect">
            <a:avLst/>
          </a:prstGeom>
          <a:noFill/>
          <a:ln w="9525">
            <a:noFill/>
            <a:miter lim="800000"/>
            <a:headEnd/>
            <a:tailEnd/>
          </a:ln>
        </p:spPr>
        <p:txBody>
          <a:bodyPr>
            <a:spAutoFit/>
          </a:bodyPr>
          <a:lstStyle/>
          <a:p>
            <a:pPr algn="ctr" eaLnBrk="0" hangingPunct="0"/>
            <a:r>
              <a:rPr lang="en-US" sz="800"/>
              <a:t>Plant &amp; Soil Science Department : University of Vermont</a:t>
            </a:r>
          </a:p>
        </p:txBody>
      </p:sp>
      <p:pic>
        <p:nvPicPr>
          <p:cNvPr id="12" name="Picture 2" descr="http://www.soil-net.com/legacy/schools/images/soil_02erosion2.jpg"/>
          <p:cNvPicPr>
            <a:picLocks noChangeAspect="1" noChangeArrowheads="1"/>
          </p:cNvPicPr>
          <p:nvPr/>
        </p:nvPicPr>
        <p:blipFill>
          <a:blip r:embed="rId4" cstate="print"/>
          <a:srcRect/>
          <a:stretch>
            <a:fillRect/>
          </a:stretch>
        </p:blipFill>
        <p:spPr bwMode="auto">
          <a:xfrm>
            <a:off x="6477000" y="4038600"/>
            <a:ext cx="2114550" cy="2628900"/>
          </a:xfrm>
          <a:prstGeom prst="rect">
            <a:avLst/>
          </a:prstGeom>
          <a:noFill/>
          <a:ln w="9525">
            <a:noFill/>
            <a:miter lim="800000"/>
            <a:headEnd/>
            <a:tailEnd/>
          </a:ln>
        </p:spPr>
      </p:pic>
      <p:sp>
        <p:nvSpPr>
          <p:cNvPr id="14" name="TextBox 12"/>
          <p:cNvSpPr txBox="1">
            <a:spLocks noChangeArrowheads="1"/>
          </p:cNvSpPr>
          <p:nvPr/>
        </p:nvSpPr>
        <p:spPr bwMode="auto">
          <a:xfrm>
            <a:off x="304800" y="5105400"/>
            <a:ext cx="3506788" cy="1200329"/>
          </a:xfrm>
          <a:prstGeom prst="rect">
            <a:avLst/>
          </a:prstGeom>
          <a:solidFill>
            <a:schemeClr val="bg1"/>
          </a:solidFill>
          <a:ln w="9525">
            <a:noFill/>
            <a:miter lim="800000"/>
            <a:headEnd/>
            <a:tailEnd/>
          </a:ln>
        </p:spPr>
        <p:txBody>
          <a:bodyPr>
            <a:spAutoFit/>
          </a:bodyPr>
          <a:lstStyle/>
          <a:p>
            <a:pPr eaLnBrk="0" hangingPunct="0"/>
            <a:r>
              <a:rPr lang="en-US" b="1" dirty="0">
                <a:solidFill>
                  <a:schemeClr val="tx2">
                    <a:lumMod val="60000"/>
                    <a:lumOff val="40000"/>
                  </a:schemeClr>
                </a:solidFill>
                <a:latin typeface="+mj-lt"/>
              </a:rPr>
              <a:t>Have you…</a:t>
            </a:r>
          </a:p>
          <a:p>
            <a:pPr eaLnBrk="0" hangingPunct="0">
              <a:buFont typeface="Arial" pitchFamily="34" charset="0"/>
              <a:buChar char="•"/>
            </a:pPr>
            <a:r>
              <a:rPr lang="en-US" b="1" dirty="0">
                <a:solidFill>
                  <a:schemeClr val="tx2">
                    <a:lumMod val="60000"/>
                    <a:lumOff val="40000"/>
                  </a:schemeClr>
                </a:solidFill>
                <a:latin typeface="+mj-lt"/>
              </a:rPr>
              <a:t>had a soil test?</a:t>
            </a:r>
          </a:p>
          <a:p>
            <a:pPr eaLnBrk="0" hangingPunct="0">
              <a:buFont typeface="Arial" pitchFamily="34" charset="0"/>
              <a:buChar char="•"/>
            </a:pPr>
            <a:r>
              <a:rPr lang="en-US" b="1" dirty="0">
                <a:solidFill>
                  <a:schemeClr val="tx2">
                    <a:lumMod val="60000"/>
                    <a:lumOff val="40000"/>
                  </a:schemeClr>
                </a:solidFill>
                <a:latin typeface="+mj-lt"/>
              </a:rPr>
              <a:t>applied nutrients/fertilizers?</a:t>
            </a:r>
          </a:p>
          <a:p>
            <a:pPr eaLnBrk="0" hangingPunct="0">
              <a:buFont typeface="Arial" pitchFamily="34" charset="0"/>
              <a:buChar char="•"/>
            </a:pPr>
            <a:r>
              <a:rPr lang="en-US" b="1" dirty="0">
                <a:solidFill>
                  <a:schemeClr val="tx2">
                    <a:lumMod val="60000"/>
                    <a:lumOff val="40000"/>
                  </a:schemeClr>
                </a:solidFill>
                <a:latin typeface="+mj-lt"/>
              </a:rPr>
              <a:t>utilized cover crops?</a:t>
            </a:r>
          </a:p>
        </p:txBody>
      </p:sp>
      <p:pic>
        <p:nvPicPr>
          <p:cNvPr id="15" name="Picture 2" descr="S:\Service_Center\NRCS\Nick McKemey\Field Checks\1-11-2011\Amerik Dahliwal Cover Crop 3-15-11 004.jpg"/>
          <p:cNvPicPr>
            <a:picLocks noChangeAspect="1" noChangeArrowheads="1"/>
          </p:cNvPicPr>
          <p:nvPr/>
        </p:nvPicPr>
        <p:blipFill>
          <a:blip r:embed="rId5" cstate="print"/>
          <a:srcRect/>
          <a:stretch>
            <a:fillRect/>
          </a:stretch>
        </p:blipFill>
        <p:spPr bwMode="auto">
          <a:xfrm>
            <a:off x="4038600" y="4953000"/>
            <a:ext cx="1828800" cy="1371600"/>
          </a:xfrm>
          <a:prstGeom prst="rect">
            <a:avLst/>
          </a:prstGeom>
          <a:noFill/>
          <a:ln w="9525">
            <a:noFill/>
            <a:miter lim="800000"/>
            <a:headEnd/>
            <a:tailEnd/>
          </a:ln>
        </p:spPr>
      </p:pic>
      <p:sp>
        <p:nvSpPr>
          <p:cNvPr id="16" name="TextBox 10"/>
          <p:cNvSpPr txBox="1">
            <a:spLocks noChangeArrowheads="1"/>
          </p:cNvSpPr>
          <p:nvPr/>
        </p:nvSpPr>
        <p:spPr bwMode="auto">
          <a:xfrm>
            <a:off x="3810000" y="6324600"/>
            <a:ext cx="2045753" cy="215444"/>
          </a:xfrm>
          <a:prstGeom prst="rect">
            <a:avLst/>
          </a:prstGeom>
          <a:noFill/>
          <a:ln w="9525">
            <a:noFill/>
            <a:miter lim="800000"/>
            <a:headEnd/>
            <a:tailEnd/>
          </a:ln>
        </p:spPr>
        <p:txBody>
          <a:bodyPr wrap="none">
            <a:spAutoFit/>
          </a:bodyPr>
          <a:lstStyle/>
          <a:p>
            <a:pPr eaLnBrk="0" hangingPunct="0"/>
            <a:r>
              <a:rPr lang="en-US" sz="800" dirty="0">
                <a:latin typeface="+mj-lt"/>
              </a:rPr>
              <a:t>NRCS cost shared conservation cover project</a:t>
            </a:r>
          </a:p>
        </p:txBody>
      </p:sp>
    </p:spTree>
    <p:extLst>
      <p:ext uri="{BB962C8B-B14F-4D97-AF65-F5344CB8AC3E}">
        <p14:creationId xmlns:p14="http://schemas.microsoft.com/office/powerpoint/2010/main" val="716908981"/>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79" r="1495" b="3411"/>
          <a:stretch/>
        </p:blipFill>
        <p:spPr bwMode="auto">
          <a:xfrm>
            <a:off x="381000" y="1853990"/>
            <a:ext cx="8256679" cy="485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43200" y="619036"/>
            <a:ext cx="3946850" cy="769441"/>
          </a:xfrm>
          <a:prstGeom prst="rect">
            <a:avLst/>
          </a:prstGeom>
          <a:noFill/>
        </p:spPr>
        <p:txBody>
          <a:bodyPr wrap="none" rtlCol="0">
            <a:spAutoFit/>
          </a:bodyPr>
          <a:lstStyle/>
          <a:p>
            <a:r>
              <a:rPr lang="en-US" sz="4400" b="1" dirty="0">
                <a:solidFill>
                  <a:srgbClr val="0070C0"/>
                </a:solidFill>
                <a:latin typeface="+mj-lt"/>
              </a:rPr>
              <a:t>Web Soil Survey</a:t>
            </a:r>
          </a:p>
        </p:txBody>
      </p:sp>
      <p:sp>
        <p:nvSpPr>
          <p:cNvPr id="3" name="TextBox 2"/>
          <p:cNvSpPr txBox="1"/>
          <p:nvPr/>
        </p:nvSpPr>
        <p:spPr>
          <a:xfrm>
            <a:off x="1676400" y="1388477"/>
            <a:ext cx="5492145" cy="338554"/>
          </a:xfrm>
          <a:prstGeom prst="rect">
            <a:avLst/>
          </a:prstGeom>
          <a:noFill/>
        </p:spPr>
        <p:txBody>
          <a:bodyPr wrap="none" rtlCol="0">
            <a:spAutoFit/>
          </a:bodyPr>
          <a:lstStyle/>
          <a:p>
            <a:r>
              <a:rPr lang="en-US" sz="1600" dirty="0">
                <a:latin typeface="+mj-lt"/>
              </a:rPr>
              <a:t>http://websoilsurvey.sc.egov.usda.gov/App/WebSoilSurvey.aspx</a:t>
            </a:r>
          </a:p>
        </p:txBody>
      </p:sp>
    </p:spTree>
    <p:extLst>
      <p:ext uri="{BB962C8B-B14F-4D97-AF65-F5344CB8AC3E}">
        <p14:creationId xmlns:p14="http://schemas.microsoft.com/office/powerpoint/2010/main" val="1764535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1230</TotalTime>
  <Words>1160</Words>
  <Application>Microsoft Office PowerPoint</Application>
  <PresentationFormat>On-screen Show (4:3)</PresentationFormat>
  <Paragraphs>177</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Constantia</vt:lpstr>
      <vt:lpstr>Times New Roman</vt:lpstr>
      <vt:lpstr>Wingdings</vt:lpstr>
      <vt:lpstr>Wingdings 2</vt:lpstr>
      <vt:lpstr>Flow</vt:lpstr>
      <vt:lpstr>Natural Resources Conservation Service  in San Joaquin County</vt:lpstr>
      <vt:lpstr>PowerPoint Presentation</vt:lpstr>
      <vt:lpstr>PowerPoint Presentation</vt:lpstr>
      <vt:lpstr>PowerPoint Presentation</vt:lpstr>
      <vt:lpstr>PowerPoint Presentation</vt:lpstr>
      <vt:lpstr>Conservation Technical Assistance (CTA) </vt:lpstr>
      <vt:lpstr>Conservation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ESTABLISHING PARTICIPANT ELIGIBILITY:  A SHARED RESPONSIBILITY</vt:lpstr>
      <vt:lpstr>Participant Responsibilities</vt:lpstr>
      <vt:lpstr>Working with FSA on Eligibility</vt:lpstr>
      <vt:lpstr>Eligibility Criteria</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ora.vansteyn</dc:creator>
  <cp:lastModifiedBy>stephanie@lodiwinegrapeco.onmicrosoft.com</cp:lastModifiedBy>
  <cp:revision>61</cp:revision>
  <cp:lastPrinted>2014-02-21T21:44:24Z</cp:lastPrinted>
  <dcterms:created xsi:type="dcterms:W3CDTF">2014-02-20T18:35:13Z</dcterms:created>
  <dcterms:modified xsi:type="dcterms:W3CDTF">2017-10-26T23:05:43Z</dcterms:modified>
</cp:coreProperties>
</file>